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24" r:id="rId2"/>
    <p:sldId id="332" r:id="rId3"/>
    <p:sldId id="330" r:id="rId4"/>
    <p:sldId id="336" r:id="rId5"/>
    <p:sldId id="337" r:id="rId6"/>
    <p:sldId id="322" r:id="rId7"/>
    <p:sldId id="323" r:id="rId8"/>
    <p:sldId id="277" r:id="rId9"/>
    <p:sldId id="278" r:id="rId10"/>
    <p:sldId id="267" r:id="rId11"/>
    <p:sldId id="308" r:id="rId12"/>
    <p:sldId id="307" r:id="rId13"/>
    <p:sldId id="292" r:id="rId14"/>
    <p:sldId id="290" r:id="rId15"/>
    <p:sldId id="291" r:id="rId16"/>
    <p:sldId id="268" r:id="rId17"/>
    <p:sldId id="318" r:id="rId18"/>
    <p:sldId id="273" r:id="rId19"/>
    <p:sldId id="287" r:id="rId20"/>
    <p:sldId id="288" r:id="rId21"/>
    <p:sldId id="289" r:id="rId22"/>
    <p:sldId id="284" r:id="rId23"/>
    <p:sldId id="285" r:id="rId24"/>
    <p:sldId id="333" r:id="rId25"/>
    <p:sldId id="338" r:id="rId26"/>
    <p:sldId id="328" r:id="rId27"/>
    <p:sldId id="329" r:id="rId28"/>
  </p:sldIdLst>
  <p:sldSz cx="9144000" cy="6858000" type="screen4x3"/>
  <p:notesSz cx="6950075" cy="92360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defTabSz="457200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defTabSz="457200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defTabSz="457200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defTabSz="457200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  <p:extLst>
    <p:ext uri="{EFAFB233-063F-42B5-8137-9DF3F51BA10A}">
      <p15:sldGuideLst xmlns:p15="http://schemas.microsoft.com/office/powerpoint/2012/main">
        <p15:guide id="1" orient="horz" pos="234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10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5557"/>
    <a:srgbClr val="BF311A"/>
    <a:srgbClr val="807F83"/>
    <a:srgbClr val="E90101"/>
    <a:srgbClr val="990000"/>
    <a:srgbClr val="800000"/>
    <a:srgbClr val="618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195" autoAdjust="0"/>
  </p:normalViewPr>
  <p:slideViewPr>
    <p:cSldViewPr snapToGrid="0" snapToObjects="1">
      <p:cViewPr varScale="1">
        <p:scale>
          <a:sx n="67" d="100"/>
          <a:sy n="67" d="100"/>
        </p:scale>
        <p:origin x="1906" y="53"/>
      </p:cViewPr>
      <p:guideLst>
        <p:guide orient="horz" pos="234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1" d="100"/>
          <a:sy n="81" d="100"/>
        </p:scale>
        <p:origin x="-3156" y="-90"/>
      </p:cViewPr>
      <p:guideLst>
        <p:guide orient="horz" pos="2910"/>
        <p:guide pos="218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30"/>
      <c:rotY val="26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2916666666666665E-2"/>
          <c:y val="0"/>
          <c:w val="0.9770833333333333"/>
          <c:h val="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E90101"/>
            </a:solidFill>
          </c:spPr>
          <c:explosion val="10"/>
          <c:dPt>
            <c:idx val="0"/>
            <c:bubble3D val="0"/>
            <c:explosion val="7"/>
            <c:extLst>
              <c:ext xmlns:c16="http://schemas.microsoft.com/office/drawing/2014/chart" uri="{C3380CC4-5D6E-409C-BE32-E72D297353CC}">
                <c16:uniqueId val="{00000004-7AC1-41E4-94F5-751B1A41C754}"/>
              </c:ext>
            </c:extLst>
          </c:dPt>
          <c:dPt>
            <c:idx val="1"/>
            <c:bubble3D val="0"/>
            <c:spPr>
              <a:solidFill>
                <a:srgbClr val="807F83"/>
              </a:solidFill>
            </c:spPr>
            <c:extLst>
              <c:ext xmlns:c16="http://schemas.microsoft.com/office/drawing/2014/chart" uri="{C3380CC4-5D6E-409C-BE32-E72D297353CC}">
                <c16:uniqueId val="{00000001-B765-42F7-9F26-48D030356A0E}"/>
              </c:ext>
            </c:extLst>
          </c:dPt>
          <c:dPt>
            <c:idx val="2"/>
            <c:bubble3D val="0"/>
            <c:spPr>
              <a:solidFill>
                <a:srgbClr val="BF311A"/>
              </a:solidFill>
            </c:spPr>
            <c:extLst>
              <c:ext xmlns:c16="http://schemas.microsoft.com/office/drawing/2014/chart" uri="{C3380CC4-5D6E-409C-BE32-E72D297353CC}">
                <c16:uniqueId val="{00000003-B765-42F7-9F26-48D030356A0E}"/>
              </c:ext>
            </c:extLst>
          </c:dPt>
          <c:dLbls>
            <c:delete val="1"/>
          </c:dLbls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0.8</c:v>
                </c:pt>
                <c:pt idx="1">
                  <c:v>0.02</c:v>
                </c:pt>
                <c:pt idx="2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765-42F7-9F26-48D030356A0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DB263A-ADE5-4187-AF60-494710D15449}" type="doc">
      <dgm:prSet loTypeId="urn:microsoft.com/office/officeart/2005/8/layout/cycle7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E6C1DBA-B6B2-4582-BA53-4E6D09459978}">
      <dgm:prSet phldrT="[Text]"/>
      <dgm:spPr>
        <a:solidFill>
          <a:srgbClr val="BF311A"/>
        </a:solidFill>
        <a:ln>
          <a:noFill/>
        </a:ln>
      </dgm:spPr>
      <dgm:t>
        <a:bodyPr/>
        <a:lstStyle/>
        <a:p>
          <a:r>
            <a:rPr lang="en-US" dirty="0"/>
            <a:t>TIMELY DELIVERY</a:t>
          </a:r>
        </a:p>
      </dgm:t>
    </dgm:pt>
    <dgm:pt modelId="{5FDF9E3B-60F7-4240-98BF-DDC6AB181DE3}" type="parTrans" cxnId="{3A5681F7-8AFE-42F2-8B44-C8622CAD3224}">
      <dgm:prSet/>
      <dgm:spPr/>
      <dgm:t>
        <a:bodyPr/>
        <a:lstStyle/>
        <a:p>
          <a:endParaRPr lang="en-US"/>
        </a:p>
      </dgm:t>
    </dgm:pt>
    <dgm:pt modelId="{1006ACD4-81CB-40C0-A505-A5D6BC1513B1}" type="sibTrans" cxnId="{3A5681F7-8AFE-42F2-8B44-C8622CAD3224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8120BDAA-C47E-441C-B98F-D387CCCFC7BE}">
      <dgm:prSet phldrT="[Text]"/>
      <dgm:spPr>
        <a:solidFill>
          <a:srgbClr val="BF311A"/>
        </a:solidFill>
        <a:ln>
          <a:noFill/>
        </a:ln>
      </dgm:spPr>
      <dgm:t>
        <a:bodyPr/>
        <a:lstStyle/>
        <a:p>
          <a:r>
            <a:rPr lang="en-US" dirty="0"/>
            <a:t>FISCAL RESPONSIBILITY</a:t>
          </a:r>
        </a:p>
      </dgm:t>
    </dgm:pt>
    <dgm:pt modelId="{3BDAA3A6-A8F9-4FAE-8E38-7B2232543CFA}" type="parTrans" cxnId="{C19B0267-C2A4-428B-94E6-5EDCBF4ECF33}">
      <dgm:prSet/>
      <dgm:spPr/>
      <dgm:t>
        <a:bodyPr/>
        <a:lstStyle/>
        <a:p>
          <a:endParaRPr lang="en-US"/>
        </a:p>
      </dgm:t>
    </dgm:pt>
    <dgm:pt modelId="{B007069E-77A8-4885-B6F4-C3405771DC5A}" type="sibTrans" cxnId="{C19B0267-C2A4-428B-94E6-5EDCBF4ECF33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F47D4529-7126-41E5-9A56-6076A9AC8DEA}">
      <dgm:prSet phldrT="[Text]"/>
      <dgm:spPr>
        <a:solidFill>
          <a:srgbClr val="BF311A"/>
        </a:solidFill>
        <a:ln>
          <a:noFill/>
        </a:ln>
      </dgm:spPr>
      <dgm:t>
        <a:bodyPr/>
        <a:lstStyle/>
        <a:p>
          <a:r>
            <a:rPr lang="en-US" dirty="0"/>
            <a:t>QUALITY &amp; INNOVATION</a:t>
          </a:r>
        </a:p>
      </dgm:t>
    </dgm:pt>
    <dgm:pt modelId="{DA321FA4-E8B4-4A50-ACD5-D39A97A561FF}" type="parTrans" cxnId="{846D191E-32DD-47D0-9CCA-E4CC89A739FE}">
      <dgm:prSet/>
      <dgm:spPr/>
      <dgm:t>
        <a:bodyPr/>
        <a:lstStyle/>
        <a:p>
          <a:endParaRPr lang="en-US"/>
        </a:p>
      </dgm:t>
    </dgm:pt>
    <dgm:pt modelId="{DCFA402D-27EB-4040-A4FA-C52773E1E28D}" type="sibTrans" cxnId="{846D191E-32DD-47D0-9CCA-E4CC89A739FE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CE33476B-3843-40FC-AF4E-0F18BD352325}" type="pres">
      <dgm:prSet presAssocID="{3DDB263A-ADE5-4187-AF60-494710D15449}" presName="Name0" presStyleCnt="0">
        <dgm:presLayoutVars>
          <dgm:dir/>
          <dgm:resizeHandles val="exact"/>
        </dgm:presLayoutVars>
      </dgm:prSet>
      <dgm:spPr/>
    </dgm:pt>
    <dgm:pt modelId="{3D88F773-E49C-4245-9CC9-8C8BE5D24E8D}" type="pres">
      <dgm:prSet presAssocID="{2E6C1DBA-B6B2-4582-BA53-4E6D09459978}" presName="node" presStyleLbl="node1" presStyleIdx="0" presStyleCnt="3" custRadScaleRad="141093" custRadScaleInc="-74721">
        <dgm:presLayoutVars>
          <dgm:bulletEnabled val="1"/>
        </dgm:presLayoutVars>
      </dgm:prSet>
      <dgm:spPr/>
    </dgm:pt>
    <dgm:pt modelId="{0866B3F5-80AA-435E-9E5B-767D4A05B5B7}" type="pres">
      <dgm:prSet presAssocID="{1006ACD4-81CB-40C0-A505-A5D6BC1513B1}" presName="sibTrans" presStyleLbl="sibTrans2D1" presStyleIdx="0" presStyleCnt="3"/>
      <dgm:spPr/>
    </dgm:pt>
    <dgm:pt modelId="{59D11257-4640-4C5B-8909-572533F04AC9}" type="pres">
      <dgm:prSet presAssocID="{1006ACD4-81CB-40C0-A505-A5D6BC1513B1}" presName="connectorText" presStyleLbl="sibTrans2D1" presStyleIdx="0" presStyleCnt="3"/>
      <dgm:spPr/>
    </dgm:pt>
    <dgm:pt modelId="{89A9D208-3AC5-4822-B741-56F6CC34C253}" type="pres">
      <dgm:prSet presAssocID="{8120BDAA-C47E-441C-B98F-D387CCCFC7BE}" presName="node" presStyleLbl="node1" presStyleIdx="1" presStyleCnt="3" custRadScaleRad="156878" custRadScaleInc="-116048">
        <dgm:presLayoutVars>
          <dgm:bulletEnabled val="1"/>
        </dgm:presLayoutVars>
      </dgm:prSet>
      <dgm:spPr/>
    </dgm:pt>
    <dgm:pt modelId="{46B7052A-DC1E-4732-9FD6-E0A610440EE3}" type="pres">
      <dgm:prSet presAssocID="{B007069E-77A8-4885-B6F4-C3405771DC5A}" presName="sibTrans" presStyleLbl="sibTrans2D1" presStyleIdx="1" presStyleCnt="3"/>
      <dgm:spPr/>
    </dgm:pt>
    <dgm:pt modelId="{CEE5F260-B476-4F6B-8390-03E02126B829}" type="pres">
      <dgm:prSet presAssocID="{B007069E-77A8-4885-B6F4-C3405771DC5A}" presName="connectorText" presStyleLbl="sibTrans2D1" presStyleIdx="1" presStyleCnt="3"/>
      <dgm:spPr/>
    </dgm:pt>
    <dgm:pt modelId="{92430399-20CF-4A14-A641-8870C9E70A4B}" type="pres">
      <dgm:prSet presAssocID="{F47D4529-7126-41E5-9A56-6076A9AC8DEA}" presName="node" presStyleLbl="node1" presStyleIdx="2" presStyleCnt="3" custRadScaleRad="39496" custRadScaleInc="-100000">
        <dgm:presLayoutVars>
          <dgm:bulletEnabled val="1"/>
        </dgm:presLayoutVars>
      </dgm:prSet>
      <dgm:spPr/>
    </dgm:pt>
    <dgm:pt modelId="{079029DA-02C7-4F8E-BC1C-6AF07A8ECC4A}" type="pres">
      <dgm:prSet presAssocID="{DCFA402D-27EB-4040-A4FA-C52773E1E28D}" presName="sibTrans" presStyleLbl="sibTrans2D1" presStyleIdx="2" presStyleCnt="3"/>
      <dgm:spPr/>
    </dgm:pt>
    <dgm:pt modelId="{5FF6D2F1-5E42-4C14-AA90-DB7781B51429}" type="pres">
      <dgm:prSet presAssocID="{DCFA402D-27EB-4040-A4FA-C52773E1E28D}" presName="connectorText" presStyleLbl="sibTrans2D1" presStyleIdx="2" presStyleCnt="3"/>
      <dgm:spPr/>
    </dgm:pt>
  </dgm:ptLst>
  <dgm:cxnLst>
    <dgm:cxn modelId="{895BFB0B-27B1-4E39-AFBA-453ABB533365}" type="presOf" srcId="{DCFA402D-27EB-4040-A4FA-C52773E1E28D}" destId="{5FF6D2F1-5E42-4C14-AA90-DB7781B51429}" srcOrd="1" destOrd="0" presId="urn:microsoft.com/office/officeart/2005/8/layout/cycle7"/>
    <dgm:cxn modelId="{846D191E-32DD-47D0-9CCA-E4CC89A739FE}" srcId="{3DDB263A-ADE5-4187-AF60-494710D15449}" destId="{F47D4529-7126-41E5-9A56-6076A9AC8DEA}" srcOrd="2" destOrd="0" parTransId="{DA321FA4-E8B4-4A50-ACD5-D39A97A561FF}" sibTransId="{DCFA402D-27EB-4040-A4FA-C52773E1E28D}"/>
    <dgm:cxn modelId="{C92C001F-775C-4B48-902A-229F7DB6CBB2}" type="presOf" srcId="{2E6C1DBA-B6B2-4582-BA53-4E6D09459978}" destId="{3D88F773-E49C-4245-9CC9-8C8BE5D24E8D}" srcOrd="0" destOrd="0" presId="urn:microsoft.com/office/officeart/2005/8/layout/cycle7"/>
    <dgm:cxn modelId="{C19B0267-C2A4-428B-94E6-5EDCBF4ECF33}" srcId="{3DDB263A-ADE5-4187-AF60-494710D15449}" destId="{8120BDAA-C47E-441C-B98F-D387CCCFC7BE}" srcOrd="1" destOrd="0" parTransId="{3BDAA3A6-A8F9-4FAE-8E38-7B2232543CFA}" sibTransId="{B007069E-77A8-4885-B6F4-C3405771DC5A}"/>
    <dgm:cxn modelId="{CBFBBF6B-74B6-4939-A164-8EADF26C5BC0}" type="presOf" srcId="{1006ACD4-81CB-40C0-A505-A5D6BC1513B1}" destId="{59D11257-4640-4C5B-8909-572533F04AC9}" srcOrd="1" destOrd="0" presId="urn:microsoft.com/office/officeart/2005/8/layout/cycle7"/>
    <dgm:cxn modelId="{67B02852-673B-4FA6-B4AF-C468AE846754}" type="presOf" srcId="{DCFA402D-27EB-4040-A4FA-C52773E1E28D}" destId="{079029DA-02C7-4F8E-BC1C-6AF07A8ECC4A}" srcOrd="0" destOrd="0" presId="urn:microsoft.com/office/officeart/2005/8/layout/cycle7"/>
    <dgm:cxn modelId="{5C38E152-92C7-4D63-A1DB-4D52D5A79FC1}" type="presOf" srcId="{F47D4529-7126-41E5-9A56-6076A9AC8DEA}" destId="{92430399-20CF-4A14-A641-8870C9E70A4B}" srcOrd="0" destOrd="0" presId="urn:microsoft.com/office/officeart/2005/8/layout/cycle7"/>
    <dgm:cxn modelId="{14C0AD96-D5FE-4307-AF97-6F92426A8D7E}" type="presOf" srcId="{8120BDAA-C47E-441C-B98F-D387CCCFC7BE}" destId="{89A9D208-3AC5-4822-B741-56F6CC34C253}" srcOrd="0" destOrd="0" presId="urn:microsoft.com/office/officeart/2005/8/layout/cycle7"/>
    <dgm:cxn modelId="{7080C5A4-505A-4C37-A33F-52ACFF6FA23D}" type="presOf" srcId="{3DDB263A-ADE5-4187-AF60-494710D15449}" destId="{CE33476B-3843-40FC-AF4E-0F18BD352325}" srcOrd="0" destOrd="0" presId="urn:microsoft.com/office/officeart/2005/8/layout/cycle7"/>
    <dgm:cxn modelId="{54641BBE-0460-46A3-875E-15B32A9F6EE4}" type="presOf" srcId="{B007069E-77A8-4885-B6F4-C3405771DC5A}" destId="{46B7052A-DC1E-4732-9FD6-E0A610440EE3}" srcOrd="0" destOrd="0" presId="urn:microsoft.com/office/officeart/2005/8/layout/cycle7"/>
    <dgm:cxn modelId="{EA260AEF-F5B6-4BC1-9937-6AA3174F268E}" type="presOf" srcId="{1006ACD4-81CB-40C0-A505-A5D6BC1513B1}" destId="{0866B3F5-80AA-435E-9E5B-767D4A05B5B7}" srcOrd="0" destOrd="0" presId="urn:microsoft.com/office/officeart/2005/8/layout/cycle7"/>
    <dgm:cxn modelId="{3A5681F7-8AFE-42F2-8B44-C8622CAD3224}" srcId="{3DDB263A-ADE5-4187-AF60-494710D15449}" destId="{2E6C1DBA-B6B2-4582-BA53-4E6D09459978}" srcOrd="0" destOrd="0" parTransId="{5FDF9E3B-60F7-4240-98BF-DDC6AB181DE3}" sibTransId="{1006ACD4-81CB-40C0-A505-A5D6BC1513B1}"/>
    <dgm:cxn modelId="{C315B2FD-CC3D-4214-8777-C35C3723AE0D}" type="presOf" srcId="{B007069E-77A8-4885-B6F4-C3405771DC5A}" destId="{CEE5F260-B476-4F6B-8390-03E02126B829}" srcOrd="1" destOrd="0" presId="urn:microsoft.com/office/officeart/2005/8/layout/cycle7"/>
    <dgm:cxn modelId="{43FCAEC1-F740-4262-ABDC-BACADD291BD2}" type="presParOf" srcId="{CE33476B-3843-40FC-AF4E-0F18BD352325}" destId="{3D88F773-E49C-4245-9CC9-8C8BE5D24E8D}" srcOrd="0" destOrd="0" presId="urn:microsoft.com/office/officeart/2005/8/layout/cycle7"/>
    <dgm:cxn modelId="{02B5A165-07A4-4277-8F49-20C780086953}" type="presParOf" srcId="{CE33476B-3843-40FC-AF4E-0F18BD352325}" destId="{0866B3F5-80AA-435E-9E5B-767D4A05B5B7}" srcOrd="1" destOrd="0" presId="urn:microsoft.com/office/officeart/2005/8/layout/cycle7"/>
    <dgm:cxn modelId="{D4A2CB78-487A-4144-818F-D3964B423464}" type="presParOf" srcId="{0866B3F5-80AA-435E-9E5B-767D4A05B5B7}" destId="{59D11257-4640-4C5B-8909-572533F04AC9}" srcOrd="0" destOrd="0" presId="urn:microsoft.com/office/officeart/2005/8/layout/cycle7"/>
    <dgm:cxn modelId="{DA3BC1EC-7D1F-429F-B072-C4E48E01DD1C}" type="presParOf" srcId="{CE33476B-3843-40FC-AF4E-0F18BD352325}" destId="{89A9D208-3AC5-4822-B741-56F6CC34C253}" srcOrd="2" destOrd="0" presId="urn:microsoft.com/office/officeart/2005/8/layout/cycle7"/>
    <dgm:cxn modelId="{8D2E516E-C4E4-4BED-B3F6-3D1E58CC99CE}" type="presParOf" srcId="{CE33476B-3843-40FC-AF4E-0F18BD352325}" destId="{46B7052A-DC1E-4732-9FD6-E0A610440EE3}" srcOrd="3" destOrd="0" presId="urn:microsoft.com/office/officeart/2005/8/layout/cycle7"/>
    <dgm:cxn modelId="{C8940D5E-9A79-4145-94EF-67CB26D49042}" type="presParOf" srcId="{46B7052A-DC1E-4732-9FD6-E0A610440EE3}" destId="{CEE5F260-B476-4F6B-8390-03E02126B829}" srcOrd="0" destOrd="0" presId="urn:microsoft.com/office/officeart/2005/8/layout/cycle7"/>
    <dgm:cxn modelId="{9AEADCC6-2684-420A-B964-497615AB0191}" type="presParOf" srcId="{CE33476B-3843-40FC-AF4E-0F18BD352325}" destId="{92430399-20CF-4A14-A641-8870C9E70A4B}" srcOrd="4" destOrd="0" presId="urn:microsoft.com/office/officeart/2005/8/layout/cycle7"/>
    <dgm:cxn modelId="{9A5B3D47-C021-406E-B058-D6FEF16F0675}" type="presParOf" srcId="{CE33476B-3843-40FC-AF4E-0F18BD352325}" destId="{079029DA-02C7-4F8E-BC1C-6AF07A8ECC4A}" srcOrd="5" destOrd="0" presId="urn:microsoft.com/office/officeart/2005/8/layout/cycle7"/>
    <dgm:cxn modelId="{53B215B9-9252-41C4-AC49-411CF9FE1536}" type="presParOf" srcId="{079029DA-02C7-4F8E-BC1C-6AF07A8ECC4A}" destId="{5FF6D2F1-5E42-4C14-AA90-DB7781B51429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DEB70E-06F3-4928-BEDA-5DBBB6CA1865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6AE5A2-C0BB-4873-928A-6B44F2C89882}">
      <dgm:prSet phldrT="[Text]"/>
      <dgm:spPr>
        <a:solidFill>
          <a:srgbClr val="BF311A">
            <a:alpha val="50000"/>
          </a:srgbClr>
        </a:solidFill>
        <a:ln>
          <a:noFill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dirty="0">
              <a:solidFill>
                <a:schemeClr val="bg1"/>
              </a:solidFill>
            </a:rPr>
            <a:t>PUBLIC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dirty="0">
              <a:solidFill>
                <a:schemeClr val="bg1"/>
              </a:solidFill>
            </a:rPr>
            <a:t>INTEREST</a:t>
          </a:r>
        </a:p>
      </dgm:t>
    </dgm:pt>
    <dgm:pt modelId="{D606B5FA-C239-4B66-AE19-121D3A4E13F0}" type="parTrans" cxnId="{8A7549B6-2E51-48EE-98F3-42AA5312846C}">
      <dgm:prSet/>
      <dgm:spPr/>
      <dgm:t>
        <a:bodyPr/>
        <a:lstStyle/>
        <a:p>
          <a:endParaRPr lang="en-US"/>
        </a:p>
      </dgm:t>
    </dgm:pt>
    <dgm:pt modelId="{071C3FD6-A49B-4248-9A59-C9CCD3607711}" type="sibTrans" cxnId="{8A7549B6-2E51-48EE-98F3-42AA5312846C}">
      <dgm:prSet/>
      <dgm:spPr/>
      <dgm:t>
        <a:bodyPr/>
        <a:lstStyle/>
        <a:p>
          <a:endParaRPr lang="en-US"/>
        </a:p>
      </dgm:t>
    </dgm:pt>
    <dgm:pt modelId="{5DB62712-94E0-46D5-B604-ABC7AA841A7E}">
      <dgm:prSet phldrT="[Text]"/>
      <dgm:spPr/>
      <dgm:t>
        <a:bodyPr/>
        <a:lstStyle/>
        <a:p>
          <a:endParaRPr lang="en-US" dirty="0"/>
        </a:p>
      </dgm:t>
    </dgm:pt>
    <dgm:pt modelId="{C2656FD9-F23C-471F-9CB9-A5C8B7F33689}" type="parTrans" cxnId="{D8FA5A33-7000-4A7C-85A1-227E48752E9D}">
      <dgm:prSet/>
      <dgm:spPr/>
      <dgm:t>
        <a:bodyPr/>
        <a:lstStyle/>
        <a:p>
          <a:endParaRPr lang="en-US"/>
        </a:p>
      </dgm:t>
    </dgm:pt>
    <dgm:pt modelId="{E6675C95-B4A8-44A0-8938-CBE3D8EC9ED5}" type="sibTrans" cxnId="{D8FA5A33-7000-4A7C-85A1-227E48752E9D}">
      <dgm:prSet/>
      <dgm:spPr/>
      <dgm:t>
        <a:bodyPr/>
        <a:lstStyle/>
        <a:p>
          <a:endParaRPr lang="en-US"/>
        </a:p>
      </dgm:t>
    </dgm:pt>
    <dgm:pt modelId="{AAB0555F-2F0F-48D8-A426-5D55873E13A4}" type="pres">
      <dgm:prSet presAssocID="{44DEB70E-06F3-4928-BEDA-5DBBB6CA1865}" presName="composite" presStyleCnt="0">
        <dgm:presLayoutVars>
          <dgm:chMax val="1"/>
          <dgm:dir/>
          <dgm:resizeHandles val="exact"/>
        </dgm:presLayoutVars>
      </dgm:prSet>
      <dgm:spPr/>
    </dgm:pt>
    <dgm:pt modelId="{E7A518DE-5E0A-4600-9784-1A540754B73D}" type="pres">
      <dgm:prSet presAssocID="{44DEB70E-06F3-4928-BEDA-5DBBB6CA1865}" presName="radial" presStyleCnt="0">
        <dgm:presLayoutVars>
          <dgm:animLvl val="ctr"/>
        </dgm:presLayoutVars>
      </dgm:prSet>
      <dgm:spPr/>
    </dgm:pt>
    <dgm:pt modelId="{025ABA9A-AE83-4F57-A8ED-45E06211FDA1}" type="pres">
      <dgm:prSet presAssocID="{EB6AE5A2-C0BB-4873-928A-6B44F2C89882}" presName="centerShape" presStyleLbl="vennNode1" presStyleIdx="0" presStyleCnt="1" custLinFactNeighborY="143"/>
      <dgm:spPr/>
    </dgm:pt>
  </dgm:ptLst>
  <dgm:cxnLst>
    <dgm:cxn modelId="{D8FA5A33-7000-4A7C-85A1-227E48752E9D}" srcId="{44DEB70E-06F3-4928-BEDA-5DBBB6CA1865}" destId="{5DB62712-94E0-46D5-B604-ABC7AA841A7E}" srcOrd="1" destOrd="0" parTransId="{C2656FD9-F23C-471F-9CB9-A5C8B7F33689}" sibTransId="{E6675C95-B4A8-44A0-8938-CBE3D8EC9ED5}"/>
    <dgm:cxn modelId="{73A2D563-15BA-4297-A8D9-F0B3F3D34439}" type="presOf" srcId="{EB6AE5A2-C0BB-4873-928A-6B44F2C89882}" destId="{025ABA9A-AE83-4F57-A8ED-45E06211FDA1}" srcOrd="0" destOrd="0" presId="urn:microsoft.com/office/officeart/2005/8/layout/radial3"/>
    <dgm:cxn modelId="{DCE0478C-0D3A-42E2-B982-68CBFD2575FD}" type="presOf" srcId="{44DEB70E-06F3-4928-BEDA-5DBBB6CA1865}" destId="{AAB0555F-2F0F-48D8-A426-5D55873E13A4}" srcOrd="0" destOrd="0" presId="urn:microsoft.com/office/officeart/2005/8/layout/radial3"/>
    <dgm:cxn modelId="{8A7549B6-2E51-48EE-98F3-42AA5312846C}" srcId="{44DEB70E-06F3-4928-BEDA-5DBBB6CA1865}" destId="{EB6AE5A2-C0BB-4873-928A-6B44F2C89882}" srcOrd="0" destOrd="0" parTransId="{D606B5FA-C239-4B66-AE19-121D3A4E13F0}" sibTransId="{071C3FD6-A49B-4248-9A59-C9CCD3607711}"/>
    <dgm:cxn modelId="{FD79503E-B4BE-494D-A635-0A507A48C49E}" type="presParOf" srcId="{AAB0555F-2F0F-48D8-A426-5D55873E13A4}" destId="{E7A518DE-5E0A-4600-9784-1A540754B73D}" srcOrd="0" destOrd="0" presId="urn:microsoft.com/office/officeart/2005/8/layout/radial3"/>
    <dgm:cxn modelId="{30E3A6C9-5222-4C12-A1E9-E5BCD41E3F72}" type="presParOf" srcId="{E7A518DE-5E0A-4600-9784-1A540754B73D}" destId="{025ABA9A-AE83-4F57-A8ED-45E06211FDA1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88F773-E49C-4245-9CC9-8C8BE5D24E8D}">
      <dsp:nvSpPr>
        <dsp:cNvPr id="0" name=""/>
        <dsp:cNvSpPr/>
      </dsp:nvSpPr>
      <dsp:spPr>
        <a:xfrm>
          <a:off x="15" y="0"/>
          <a:ext cx="2104429" cy="1052214"/>
        </a:xfrm>
        <a:prstGeom prst="roundRect">
          <a:avLst>
            <a:gd name="adj" fmla="val 10000"/>
          </a:avLst>
        </a:prstGeom>
        <a:solidFill>
          <a:srgbClr val="BF311A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TIMELY DELIVERY</a:t>
          </a:r>
        </a:p>
      </dsp:txBody>
      <dsp:txXfrm>
        <a:off x="30833" y="30818"/>
        <a:ext cx="2042793" cy="990578"/>
      </dsp:txXfrm>
    </dsp:sp>
    <dsp:sp modelId="{0866B3F5-80AA-435E-9E5B-767D4A05B5B7}">
      <dsp:nvSpPr>
        <dsp:cNvPr id="0" name=""/>
        <dsp:cNvSpPr/>
      </dsp:nvSpPr>
      <dsp:spPr>
        <a:xfrm rot="4">
          <a:off x="2293157" y="341972"/>
          <a:ext cx="1509699" cy="368275"/>
        </a:xfrm>
        <a:prstGeom prst="left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2403640" y="415627"/>
        <a:ext cx="1288734" cy="220965"/>
      </dsp:txXfrm>
    </dsp:sp>
    <dsp:sp modelId="{89A9D208-3AC5-4822-B741-56F6CC34C253}">
      <dsp:nvSpPr>
        <dsp:cNvPr id="0" name=""/>
        <dsp:cNvSpPr/>
      </dsp:nvSpPr>
      <dsp:spPr>
        <a:xfrm>
          <a:off x="3991570" y="4"/>
          <a:ext cx="2104429" cy="1052214"/>
        </a:xfrm>
        <a:prstGeom prst="roundRect">
          <a:avLst>
            <a:gd name="adj" fmla="val 10000"/>
          </a:avLst>
        </a:prstGeom>
        <a:solidFill>
          <a:srgbClr val="BF311A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FISCAL RESPONSIBILITY</a:t>
          </a:r>
        </a:p>
      </dsp:txBody>
      <dsp:txXfrm>
        <a:off x="4022388" y="30822"/>
        <a:ext cx="2042793" cy="990578"/>
      </dsp:txXfrm>
    </dsp:sp>
    <dsp:sp modelId="{46B7052A-DC1E-4732-9FD6-E0A610440EE3}">
      <dsp:nvSpPr>
        <dsp:cNvPr id="0" name=""/>
        <dsp:cNvSpPr/>
      </dsp:nvSpPr>
      <dsp:spPr>
        <a:xfrm rot="7528912">
          <a:off x="3291042" y="1741905"/>
          <a:ext cx="1509699" cy="368275"/>
        </a:xfrm>
        <a:prstGeom prst="left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3401524" y="1815560"/>
        <a:ext cx="1288734" cy="220965"/>
      </dsp:txXfrm>
    </dsp:sp>
    <dsp:sp modelId="{92430399-20CF-4A14-A641-8870C9E70A4B}">
      <dsp:nvSpPr>
        <dsp:cNvPr id="0" name=""/>
        <dsp:cNvSpPr/>
      </dsp:nvSpPr>
      <dsp:spPr>
        <a:xfrm>
          <a:off x="1995785" y="2799865"/>
          <a:ext cx="2104429" cy="1052214"/>
        </a:xfrm>
        <a:prstGeom prst="roundRect">
          <a:avLst>
            <a:gd name="adj" fmla="val 10000"/>
          </a:avLst>
        </a:prstGeom>
        <a:solidFill>
          <a:srgbClr val="BF311A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QUALITY &amp; INNOVATION</a:t>
          </a:r>
        </a:p>
      </dsp:txBody>
      <dsp:txXfrm>
        <a:off x="2026603" y="2830683"/>
        <a:ext cx="2042793" cy="990578"/>
      </dsp:txXfrm>
    </dsp:sp>
    <dsp:sp modelId="{079029DA-02C7-4F8E-BC1C-6AF07A8ECC4A}">
      <dsp:nvSpPr>
        <dsp:cNvPr id="0" name=""/>
        <dsp:cNvSpPr/>
      </dsp:nvSpPr>
      <dsp:spPr>
        <a:xfrm rot="14071103">
          <a:off x="1295265" y="1741902"/>
          <a:ext cx="1509699" cy="368275"/>
        </a:xfrm>
        <a:prstGeom prst="left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1405747" y="1815557"/>
        <a:ext cx="1288734" cy="2209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5ABA9A-AE83-4F57-A8ED-45E06211FDA1}">
      <dsp:nvSpPr>
        <dsp:cNvPr id="0" name=""/>
        <dsp:cNvSpPr/>
      </dsp:nvSpPr>
      <dsp:spPr>
        <a:xfrm>
          <a:off x="421773" y="0"/>
          <a:ext cx="1687095" cy="1687095"/>
        </a:xfrm>
        <a:prstGeom prst="ellipse">
          <a:avLst/>
        </a:prstGeom>
        <a:solidFill>
          <a:srgbClr val="BF311A">
            <a:alpha val="5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300" kern="1200" dirty="0">
              <a:solidFill>
                <a:schemeClr val="bg1"/>
              </a:solidFill>
            </a:rPr>
            <a:t>PUBLIC</a:t>
          </a:r>
        </a:p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300" kern="1200" dirty="0">
              <a:solidFill>
                <a:schemeClr val="bg1"/>
              </a:solidFill>
            </a:rPr>
            <a:t>INTEREST</a:t>
          </a:r>
        </a:p>
      </dsp:txBody>
      <dsp:txXfrm>
        <a:off x="668842" y="247069"/>
        <a:ext cx="1192957" cy="1192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4"/>
            <a:ext cx="3012328" cy="461962"/>
          </a:xfrm>
          <a:prstGeom prst="rect">
            <a:avLst/>
          </a:prstGeom>
        </p:spPr>
        <p:txBody>
          <a:bodyPr vert="horz" lIns="91926" tIns="45963" rIns="91926" bIns="45963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175" y="4"/>
            <a:ext cx="3012328" cy="461962"/>
          </a:xfrm>
          <a:prstGeom prst="rect">
            <a:avLst/>
          </a:prstGeom>
        </p:spPr>
        <p:txBody>
          <a:bodyPr vert="horz" lIns="91926" tIns="45963" rIns="91926" bIns="45963" rtlCol="0"/>
          <a:lstStyle>
            <a:lvl1pPr algn="r">
              <a:defRPr sz="1200"/>
            </a:lvl1pPr>
          </a:lstStyle>
          <a:p>
            <a:fld id="{8106D5D4-BAC3-4B09-B6C3-8DC72B07E306}" type="datetimeFigureOut">
              <a:rPr lang="en-CA" smtClean="0"/>
              <a:t>2020-02-14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772529"/>
            <a:ext cx="3012328" cy="461962"/>
          </a:xfrm>
          <a:prstGeom prst="rect">
            <a:avLst/>
          </a:prstGeom>
        </p:spPr>
        <p:txBody>
          <a:bodyPr vert="horz" lIns="91926" tIns="45963" rIns="91926" bIns="45963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175" y="8772529"/>
            <a:ext cx="3012328" cy="461962"/>
          </a:xfrm>
          <a:prstGeom prst="rect">
            <a:avLst/>
          </a:prstGeom>
        </p:spPr>
        <p:txBody>
          <a:bodyPr vert="horz" lIns="91926" tIns="45963" rIns="91926" bIns="45963" rtlCol="0" anchor="b"/>
          <a:lstStyle>
            <a:lvl1pPr algn="r">
              <a:defRPr sz="1200"/>
            </a:lvl1pPr>
          </a:lstStyle>
          <a:p>
            <a:fld id="{FBCC7240-E380-43C9-8CDC-EAF0DCD751F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6281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3322" tIns="46661" rIns="93322" bIns="4666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3322" tIns="46661" rIns="93322" bIns="4666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1E8202-BA57-4016-A8A2-C5DCBB97A6FB}" type="datetime1">
              <a:rPr lang="en-US"/>
              <a:pPr>
                <a:defRPr/>
              </a:pPr>
              <a:t>2/14/2020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2" tIns="46661" rIns="93322" bIns="4666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3322" tIns="46661" rIns="93322" bIns="46661" rtlCol="0">
            <a:normAutofit/>
          </a:bodyPr>
          <a:lstStyle/>
          <a:p>
            <a:pPr lvl="0"/>
            <a:r>
              <a:rPr lang="en-CA" noProof="0" dirty="0"/>
              <a:t>Click to edit Master text styles</a:t>
            </a:r>
          </a:p>
          <a:p>
            <a:pPr lvl="1"/>
            <a:r>
              <a:rPr lang="en-CA" noProof="0" dirty="0"/>
              <a:t>Second level</a:t>
            </a:r>
          </a:p>
          <a:p>
            <a:pPr lvl="2"/>
            <a:r>
              <a:rPr lang="en-CA" noProof="0" dirty="0"/>
              <a:t>Third level</a:t>
            </a:r>
          </a:p>
          <a:p>
            <a:pPr lvl="3"/>
            <a:r>
              <a:rPr lang="en-CA" noProof="0" dirty="0"/>
              <a:t>Fourth level</a:t>
            </a:r>
          </a:p>
          <a:p>
            <a:pPr lvl="4"/>
            <a:r>
              <a:rPr lang="en-CA" noProof="0" dirty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3322" tIns="46661" rIns="93322" bIns="4666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3322" tIns="46661" rIns="93322" bIns="4666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7B0993D-9B9E-4581-83BE-3FF9D56B3E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687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anose="020B0604020202030204" pitchFamily="34" charset="0"/>
        <a:ea typeface="ＭＳ Ｐゴシック" charset="-128"/>
        <a:cs typeface="Helvetica" panose="020B0604020202030204" pitchFamily="34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anose="020B0604020202030204" pitchFamily="34" charset="0"/>
        <a:ea typeface="ＭＳ Ｐゴシック" charset="-128"/>
        <a:cs typeface="Helvetica" panose="020B0604020202030204" pitchFamily="34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anose="020B0604020202030204" pitchFamily="34" charset="0"/>
        <a:ea typeface="ＭＳ Ｐゴシック" charset="-128"/>
        <a:cs typeface="Helvetica" panose="020B0604020202030204" pitchFamily="34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anose="020B0604020202030204" pitchFamily="34" charset="0"/>
        <a:ea typeface="ＭＳ Ｐゴシック" charset="-128"/>
        <a:cs typeface="Helvetica" panose="020B0604020202030204" pitchFamily="34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anose="020B0604020202030204" pitchFamily="34" charset="0"/>
        <a:ea typeface="ＭＳ Ｐゴシック" charset="-128"/>
        <a:cs typeface="Helvetica" panose="020B0604020202030204" pitchFamily="34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692150"/>
            <a:ext cx="46196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692150"/>
            <a:ext cx="46196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CA" dirty="0">
                <a:ea typeface="ＭＳ Ｐゴシック"/>
                <a:cs typeface="ＭＳ Ｐゴシック"/>
              </a:rPr>
              <a:t>Becomes an ends unto itself  – rather a means to an end</a:t>
            </a:r>
          </a:p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CA" dirty="0">
                <a:ea typeface="ＭＳ Ｐゴシック"/>
                <a:cs typeface="ＭＳ Ｐゴシック"/>
              </a:rPr>
              <a:t>Treats professional services as a commodity</a:t>
            </a:r>
          </a:p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CA" dirty="0">
                <a:ea typeface="ＭＳ Ｐゴシック"/>
                <a:cs typeface="ＭＳ Ｐゴシック"/>
              </a:rPr>
              <a:t>Has vague/open-ended objectives and scope</a:t>
            </a:r>
          </a:p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CA" dirty="0">
                <a:ea typeface="ＭＳ Ｐゴシック"/>
                <a:cs typeface="ＭＳ Ｐゴシック"/>
              </a:rPr>
              <a:t>Assumes all proponents are equal</a:t>
            </a:r>
          </a:p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CA" dirty="0">
                <a:ea typeface="ＭＳ Ｐゴシック"/>
                <a:cs typeface="ＭＳ Ｐゴシック"/>
              </a:rPr>
              <a:t>Takes extended period to award</a:t>
            </a:r>
          </a:p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CA" dirty="0">
                <a:ea typeface="ＭＳ Ｐゴシック"/>
                <a:cs typeface="ＭＳ Ｐゴシック"/>
              </a:rPr>
              <a:t>Is used to justify pre-decided outcome</a:t>
            </a:r>
          </a:p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CA" dirty="0">
                <a:ea typeface="ＭＳ Ｐゴシック"/>
                <a:cs typeface="ＭＳ Ｐゴシック"/>
              </a:rPr>
              <a:t>Confuses value with low price</a:t>
            </a:r>
          </a:p>
          <a:p>
            <a:pPr>
              <a:spcBef>
                <a:spcPct val="0"/>
              </a:spcBef>
            </a:pPr>
            <a:endParaRPr lang="en-US" dirty="0">
              <a:ea typeface="ＭＳ Ｐゴシック"/>
              <a:cs typeface="ＭＳ Ｐゴシック"/>
            </a:endParaRPr>
          </a:p>
          <a:p>
            <a:endParaRPr lang="en-US" dirty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692150"/>
            <a:ext cx="46196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2361" indent="-17236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CA" dirty="0">
                <a:ea typeface="ＭＳ Ｐゴシック"/>
                <a:cs typeface="ＭＳ Ｐゴシック"/>
              </a:rPr>
              <a:t>Clearly defines objectives and scope</a:t>
            </a:r>
          </a:p>
          <a:p>
            <a:pPr marL="172361" indent="-17236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CA" dirty="0">
                <a:ea typeface="ＭＳ Ｐゴシック"/>
                <a:cs typeface="ＭＳ Ｐゴシック"/>
              </a:rPr>
              <a:t>Evaluates what distinguishes proponents </a:t>
            </a:r>
          </a:p>
          <a:p>
            <a:pPr marL="172361" indent="-17236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CA" dirty="0">
                <a:ea typeface="ＭＳ Ｐゴシック"/>
                <a:cs typeface="ＭＳ Ｐゴシック"/>
              </a:rPr>
              <a:t>Meaningfully delineates scores</a:t>
            </a:r>
          </a:p>
          <a:p>
            <a:pPr marL="172361" indent="-17236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CA" dirty="0">
                <a:ea typeface="ＭＳ Ｐゴシック"/>
                <a:cs typeface="ＭＳ Ｐゴシック"/>
              </a:rPr>
              <a:t>Rewards proposals that add value</a:t>
            </a:r>
          </a:p>
          <a:p>
            <a:pPr marL="172361" indent="-17236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CA" dirty="0">
                <a:ea typeface="ＭＳ Ｐゴシック"/>
                <a:cs typeface="ＭＳ Ｐゴシック"/>
              </a:rPr>
              <a:t>Uses a short list where necessary – Proposals are expensive</a:t>
            </a:r>
          </a:p>
          <a:p>
            <a:pPr marL="172361" indent="-17236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CA" dirty="0">
                <a:ea typeface="ＭＳ Ｐゴシック"/>
                <a:cs typeface="ＭＳ Ｐゴシック"/>
              </a:rPr>
              <a:t>Considers project life-cycle</a:t>
            </a:r>
          </a:p>
          <a:p>
            <a:pPr marL="172361" indent="-17236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CA" dirty="0">
                <a:ea typeface="ＭＳ Ｐゴシック"/>
                <a:cs typeface="ＭＳ Ｐゴシック"/>
              </a:rPr>
              <a:t>Focuses on best value – not lowest price</a:t>
            </a:r>
          </a:p>
          <a:p>
            <a:pPr>
              <a:spcBef>
                <a:spcPct val="0"/>
              </a:spcBef>
            </a:pPr>
            <a:endParaRPr lang="en-CA" dirty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692150"/>
            <a:ext cx="46196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2361" indent="-172361">
              <a:buFont typeface="Arial" panose="020B0604020202020204" pitchFamily="34" charset="0"/>
              <a:buChar char="•"/>
            </a:pPr>
            <a:r>
              <a:rPr lang="en-CA" dirty="0">
                <a:ea typeface="ＭＳ Ｐゴシック"/>
                <a:cs typeface="ＭＳ Ｐゴシック"/>
              </a:rPr>
              <a:t>Rewards firms that minimally interpret project scope (e.g. commit fewer resources, less experienced staff)</a:t>
            </a:r>
          </a:p>
          <a:p>
            <a:pPr marL="172361" indent="-172361">
              <a:buFont typeface="Arial" panose="020B0604020202020204" pitchFamily="34" charset="0"/>
              <a:buChar char="•"/>
            </a:pPr>
            <a:r>
              <a:rPr lang="en-CA" dirty="0">
                <a:ea typeface="ＭＳ Ｐゴシック"/>
                <a:cs typeface="ＭＳ Ｐゴシック"/>
              </a:rPr>
              <a:t>Penalizes firms that propose innovation</a:t>
            </a:r>
          </a:p>
          <a:p>
            <a:pPr marL="172361" indent="-172361">
              <a:buFont typeface="Arial" panose="020B0604020202020204" pitchFamily="34" charset="0"/>
              <a:buChar char="•"/>
            </a:pPr>
            <a:r>
              <a:rPr lang="en-CA" dirty="0">
                <a:ea typeface="ＭＳ Ｐゴシック"/>
                <a:cs typeface="ＭＳ Ｐゴシック"/>
              </a:rPr>
              <a:t>Penalizes firms that anticipate complexities</a:t>
            </a:r>
          </a:p>
          <a:p>
            <a:pPr marL="172361" indent="-172361">
              <a:buFont typeface="Arial" panose="020B0604020202020204" pitchFamily="34" charset="0"/>
              <a:buChar char="•"/>
            </a:pPr>
            <a:r>
              <a:rPr lang="en-CA" dirty="0">
                <a:ea typeface="ＭＳ Ｐゴシック"/>
                <a:cs typeface="ＭＳ Ｐゴシック"/>
              </a:rPr>
              <a:t>Significant life-cycle savings sacrificed in favour of modest short-term savings</a:t>
            </a:r>
          </a:p>
          <a:p>
            <a:pPr marL="172361" indent="-172361">
              <a:buFont typeface="Arial" panose="020B0604020202020204" pitchFamily="34" charset="0"/>
              <a:buChar char="•"/>
            </a:pPr>
            <a:r>
              <a:rPr lang="en-CA" dirty="0">
                <a:ea typeface="ＭＳ Ｐゴシック"/>
                <a:cs typeface="ＭＳ Ｐゴシック"/>
              </a:rPr>
              <a:t>Knowing “too much about the client’s needs” is a disadvantage”</a:t>
            </a:r>
          </a:p>
          <a:p>
            <a:pPr marL="172361" indent="-172361">
              <a:buFont typeface="Arial" panose="020B0604020202020204" pitchFamily="34" charset="0"/>
              <a:buChar char="•"/>
            </a:pPr>
            <a:endParaRPr lang="en-US" dirty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B0993D-9B9E-4581-83BE-3FF9D56B3ED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4603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B0993D-9B9E-4581-83BE-3FF9D56B3ED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663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692150"/>
            <a:ext cx="46196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ＭＳ Ｐゴシック"/>
                <a:cs typeface="ＭＳ Ｐゴシック"/>
              </a:rPr>
              <a:t>An </a:t>
            </a:r>
            <a:r>
              <a:rPr lang="en-US" i="1" dirty="0" err="1">
                <a:ea typeface="ＭＳ Ｐゴシック"/>
                <a:cs typeface="ＭＳ Ｐゴシック"/>
              </a:rPr>
              <a:t>InfraGuide</a:t>
            </a:r>
            <a:r>
              <a:rPr lang="en-US" i="1" dirty="0">
                <a:ea typeface="ＭＳ Ｐゴシック"/>
                <a:cs typeface="ＭＳ Ｐゴシック"/>
              </a:rPr>
              <a:t> </a:t>
            </a:r>
            <a:r>
              <a:rPr lang="en-US" dirty="0">
                <a:ea typeface="ＭＳ Ｐゴシック"/>
                <a:cs typeface="ＭＳ Ｐゴシック"/>
              </a:rPr>
              <a:t>Best Practice</a:t>
            </a:r>
          </a:p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ＭＳ Ｐゴシック"/>
                <a:cs typeface="ＭＳ Ｐゴシック"/>
              </a:rPr>
              <a:t>Developed by the public sector –  for the public sector</a:t>
            </a:r>
          </a:p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ＭＳ Ｐゴシック"/>
                <a:cs typeface="ＭＳ Ｐゴシック"/>
              </a:rPr>
              <a:t>Based on extensive interviews and research</a:t>
            </a:r>
          </a:p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ＭＳ Ｐゴシック"/>
                <a:cs typeface="ＭＳ Ｐゴシック"/>
              </a:rPr>
              <a:t>Recommends “competitive qualifications-based process” (QBS)</a:t>
            </a:r>
            <a:endParaRPr lang="en-US" b="1" dirty="0">
              <a:ea typeface="ＭＳ Ｐゴシック"/>
              <a:cs typeface="ＭＳ Ｐゴシック"/>
            </a:endParaRPr>
          </a:p>
          <a:p>
            <a:endParaRPr lang="en-US" dirty="0">
              <a:ea typeface="ＭＳ Ｐゴシック"/>
              <a:cs typeface="ＭＳ Ｐゴシック"/>
            </a:endParaRPr>
          </a:p>
          <a:p>
            <a:r>
              <a:rPr lang="en-US" dirty="0">
                <a:ea typeface="ＭＳ Ｐゴシック"/>
                <a:cs typeface="ＭＳ Ｐゴシック"/>
              </a:rPr>
              <a:t>What is </a:t>
            </a:r>
            <a:r>
              <a:rPr lang="en-US" i="1" dirty="0" err="1">
                <a:ea typeface="ＭＳ Ｐゴシック"/>
                <a:cs typeface="ＭＳ Ｐゴシック"/>
              </a:rPr>
              <a:t>InfraGuide</a:t>
            </a:r>
            <a:r>
              <a:rPr lang="en-US" dirty="0">
                <a:ea typeface="ＭＳ Ｐゴシック"/>
                <a:cs typeface="ＭＳ Ｐゴシック"/>
              </a:rPr>
              <a:t>?</a:t>
            </a:r>
          </a:p>
          <a:p>
            <a:pPr marL="344721" indent="-344721">
              <a:buFont typeface="Arial" panose="020B0604020202020204" pitchFamily="34" charset="0"/>
              <a:buChar char="•"/>
            </a:pPr>
            <a:r>
              <a:rPr lang="en-CA" dirty="0"/>
              <a:t>National Guide to Sustainable Municipal Infrastructure</a:t>
            </a:r>
          </a:p>
          <a:p>
            <a:pPr marL="344721" indent="-344721">
              <a:buFont typeface="Arial" panose="020B0604020202020204" pitchFamily="34" charset="0"/>
              <a:buChar char="•"/>
            </a:pPr>
            <a:r>
              <a:rPr lang="en-CA" dirty="0"/>
              <a:t>National network of experts in public and municipal infrastructure:</a:t>
            </a:r>
          </a:p>
          <a:p>
            <a:pPr marL="804348" lvl="1" indent="-344721">
              <a:buFont typeface="Arial" panose="020B0604020202020204" pitchFamily="34" charset="0"/>
              <a:buChar char="•"/>
            </a:pPr>
            <a:r>
              <a:rPr lang="en-CA" dirty="0"/>
              <a:t>Federation of Canadian Municipalities</a:t>
            </a:r>
          </a:p>
          <a:p>
            <a:pPr marL="804348" lvl="1" indent="-344721">
              <a:buFont typeface="Arial" panose="020B0604020202020204" pitchFamily="34" charset="0"/>
              <a:buChar char="•"/>
            </a:pPr>
            <a:r>
              <a:rPr lang="en-CA" dirty="0"/>
              <a:t>National Research Council</a:t>
            </a:r>
          </a:p>
          <a:p>
            <a:pPr marL="804348" lvl="1" indent="-344721">
              <a:buFont typeface="Arial" panose="020B0604020202020204" pitchFamily="34" charset="0"/>
              <a:buChar char="•"/>
            </a:pPr>
            <a:r>
              <a:rPr lang="en-CA" dirty="0"/>
              <a:t>Infrastructure Canada</a:t>
            </a:r>
          </a:p>
          <a:p>
            <a:pPr marL="804348" lvl="1" indent="-344721">
              <a:buFont typeface="Arial" panose="020B0604020202020204" pitchFamily="34" charset="0"/>
              <a:buChar char="•"/>
            </a:pPr>
            <a:r>
              <a:rPr lang="en-CA" dirty="0"/>
              <a:t>Canadian Public Works Association</a:t>
            </a:r>
          </a:p>
          <a:p>
            <a:pPr marL="344721" indent="-344721">
              <a:buFont typeface="Arial" panose="020B0604020202020204" pitchFamily="34" charset="0"/>
              <a:buChar char="•"/>
            </a:pPr>
            <a:r>
              <a:rPr lang="en-CA" dirty="0"/>
              <a:t>Publisher of over 50 “Best Practice” documents</a:t>
            </a:r>
          </a:p>
          <a:p>
            <a:endParaRPr lang="en-US" dirty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692150"/>
            <a:ext cx="46196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CA" dirty="0">
                <a:ea typeface="ＭＳ Ｐゴシック"/>
                <a:cs typeface="ＭＳ Ｐゴシック"/>
              </a:rPr>
              <a:t>International Federation of Consulting Engineers (FIDIC)</a:t>
            </a:r>
          </a:p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CA" dirty="0">
                <a:ea typeface="ＭＳ Ｐゴシック"/>
                <a:cs typeface="ＭＳ Ｐゴシック"/>
              </a:rPr>
              <a:t>Engineers Canada</a:t>
            </a:r>
          </a:p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CA" dirty="0">
                <a:ea typeface="ＭＳ Ｐゴシック"/>
                <a:cs typeface="ＭＳ Ｐゴシック"/>
              </a:rPr>
              <a:t>Royal Architecture Institute of Canada</a:t>
            </a:r>
          </a:p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CA" dirty="0">
                <a:ea typeface="ＭＳ Ｐゴシック"/>
                <a:cs typeface="ＭＳ Ｐゴシック"/>
              </a:rPr>
              <a:t>American Institute of Architects</a:t>
            </a:r>
          </a:p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CA" dirty="0">
                <a:ea typeface="ＭＳ Ｐゴシック"/>
                <a:cs typeface="ＭＳ Ｐゴシック"/>
              </a:rPr>
              <a:t>American Council of Engineering Companies</a:t>
            </a:r>
            <a:endParaRPr lang="en-US" dirty="0">
              <a:ea typeface="ＭＳ Ｐゴシック"/>
              <a:cs typeface="ＭＳ Ｐゴシック"/>
            </a:endParaRPr>
          </a:p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ＭＳ Ｐゴシック"/>
                <a:cs typeface="ＭＳ Ｐゴシック"/>
              </a:rPr>
              <a:t>American Public Works Association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692150"/>
            <a:ext cx="46196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ＭＳ Ｐゴシック"/>
                <a:cs typeface="ＭＳ Ｐゴシック"/>
              </a:rPr>
              <a:t>QBS legislated by the US federal government and 46 state governments</a:t>
            </a:r>
          </a:p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ＭＳ Ｐゴシック"/>
                <a:cs typeface="ＭＳ Ｐゴシック"/>
              </a:rPr>
              <a:t>Municipalities across the US </a:t>
            </a:r>
          </a:p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ＭＳ Ｐゴシック"/>
                <a:cs typeface="ＭＳ Ｐゴシック"/>
              </a:rPr>
              <a:t>City of Calgary, City of London and </a:t>
            </a:r>
            <a:r>
              <a:rPr lang="en-US" dirty="0" err="1">
                <a:ea typeface="ＭＳ Ｐゴシック"/>
                <a:cs typeface="ＭＳ Ｐゴシック"/>
              </a:rPr>
              <a:t>Metrolinx</a:t>
            </a:r>
            <a:endParaRPr lang="en-US" dirty="0">
              <a:ea typeface="ＭＳ Ｐゴシック"/>
              <a:cs typeface="ＭＳ Ｐゴシック"/>
            </a:endParaRPr>
          </a:p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ＭＳ Ｐゴシック"/>
                <a:cs typeface="ＭＳ Ｐゴシック"/>
              </a:rPr>
              <a:t>Quebec legislation now requires its provincial agencies to use QBS for architectural and engineering services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692150"/>
            <a:ext cx="46196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2361" indent="-172361">
              <a:buFont typeface="Arial" panose="020B0604020202020204" pitchFamily="34" charset="0"/>
              <a:buChar char="•"/>
            </a:pPr>
            <a:r>
              <a:rPr lang="en-CA" dirty="0">
                <a:ea typeface="ＭＳ Ｐゴシック"/>
                <a:cs typeface="ＭＳ Ｐゴシック"/>
              </a:rPr>
              <a:t>Georgia Institute of Technology and University of Colorado (2009)</a:t>
            </a:r>
          </a:p>
          <a:p>
            <a:pPr marL="172361" indent="-172361">
              <a:buFont typeface="Arial" panose="020B0604020202020204" pitchFamily="34" charset="0"/>
              <a:buChar char="•"/>
            </a:pPr>
            <a:r>
              <a:rPr lang="en-CA" dirty="0">
                <a:ea typeface="ＭＳ Ｐゴシック"/>
                <a:cs typeface="ＭＳ Ｐゴシック"/>
              </a:rPr>
              <a:t>Reviewed over 200 projects across the USA</a:t>
            </a:r>
          </a:p>
          <a:p>
            <a:pPr marL="172361" indent="-172361">
              <a:buFont typeface="Arial" panose="020B0604020202020204" pitchFamily="34" charset="0"/>
              <a:buChar char="•"/>
            </a:pPr>
            <a:r>
              <a:rPr lang="en-CA" dirty="0">
                <a:ea typeface="ＭＳ Ｐゴシック"/>
                <a:cs typeface="ＭＳ Ｐゴシック"/>
              </a:rPr>
              <a:t>93% of clients expressed high or very high satisfaction with consultants selected using QBS</a:t>
            </a:r>
          </a:p>
          <a:p>
            <a:pPr marL="172361" indent="-172361">
              <a:buFont typeface="Arial" panose="020B0604020202020204" pitchFamily="34" charset="0"/>
              <a:buChar char="•"/>
            </a:pPr>
            <a:r>
              <a:rPr lang="en-CA" dirty="0">
                <a:ea typeface="ＭＳ Ｐゴシック"/>
                <a:cs typeface="ＭＳ Ｐゴシック"/>
              </a:rPr>
              <a:t>QBS reduced construction cost growth by 70%</a:t>
            </a:r>
          </a:p>
          <a:p>
            <a:pPr marL="172361" indent="-172361">
              <a:buFont typeface="Arial" panose="020B0604020202020204" pitchFamily="34" charset="0"/>
              <a:buChar char="•"/>
            </a:pPr>
            <a:r>
              <a:rPr lang="en-CA" dirty="0">
                <a:ea typeface="ＭＳ Ｐゴシック"/>
                <a:cs typeface="ＭＳ Ｐゴシック"/>
              </a:rPr>
              <a:t>QBS reduced schedule slippage by 20%</a:t>
            </a:r>
          </a:p>
          <a:p>
            <a:pPr marL="172361" indent="-172361">
              <a:buFont typeface="Arial" panose="020B0604020202020204" pitchFamily="34" charset="0"/>
              <a:buChar char="•"/>
            </a:pPr>
            <a:r>
              <a:rPr lang="en-CA" dirty="0">
                <a:ea typeface="ＭＳ Ｐゴシック"/>
                <a:cs typeface="ＭＳ Ｐゴシック"/>
              </a:rPr>
              <a:t>QBS provided better ability to address societal issues or stakeholder concerns</a:t>
            </a:r>
          </a:p>
          <a:p>
            <a:endParaRPr lang="en-US" dirty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692150"/>
            <a:ext cx="46196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  <a:ea typeface="ＭＳ Ｐゴシック"/>
                <a:cs typeface="ＭＳ Ｐゴシック"/>
              </a:rPr>
              <a:t>American Institute of Architects (1985)</a:t>
            </a:r>
          </a:p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  <a:ea typeface="ＭＳ Ｐゴシック"/>
                <a:cs typeface="ＭＳ Ｐゴシック"/>
              </a:rPr>
              <a:t>Compared QBS (Florida) to Qualifications/Price-Based System (Maryland)</a:t>
            </a:r>
            <a:endParaRPr lang="en-US" dirty="0">
              <a:solidFill>
                <a:schemeClr val="bg1"/>
              </a:solidFill>
              <a:ea typeface="ＭＳ Ｐゴシック"/>
              <a:cs typeface="ＭＳ Ｐゴシック"/>
            </a:endParaRPr>
          </a:p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a typeface="ＭＳ Ｐゴシック"/>
                <a:cs typeface="ＭＳ Ｐゴシック"/>
              </a:rPr>
              <a:t>Maryland’s process was significantly more expensive and took longer</a:t>
            </a:r>
          </a:p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  <a:ea typeface="ＭＳ Ｐゴシック"/>
                <a:cs typeface="ＭＳ Ｐゴシック"/>
              </a:rPr>
              <a:t>Maryland’s Qualifications/Price-Based System resulted in low-bidder winning 85% of the time</a:t>
            </a:r>
          </a:p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  <a:ea typeface="ＭＳ Ｐゴシック"/>
                <a:cs typeface="ＭＳ Ｐゴシック"/>
              </a:rPr>
              <a:t>Florida viewed as “preferred client”</a:t>
            </a:r>
          </a:p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  <a:ea typeface="ＭＳ Ｐゴシック"/>
                <a:cs typeface="ＭＳ Ｐゴシック"/>
              </a:rPr>
              <a:t>Maryland viewed as “client of last resort”</a:t>
            </a:r>
          </a:p>
          <a:p>
            <a:endParaRPr lang="en-US" dirty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65225" y="692150"/>
            <a:ext cx="46196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900D8CE-B2D4-EE48-8975-07E09E6267A5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94591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692150"/>
            <a:ext cx="46196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  <a:ea typeface="ＭＳ Ｐゴシック"/>
                <a:cs typeface="ＭＳ Ｐゴシック"/>
              </a:rPr>
              <a:t>Polytechnic University of New York (2002)</a:t>
            </a:r>
          </a:p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a typeface="ＭＳ Ｐゴシック"/>
                <a:cs typeface="ＭＳ Ｐゴシック"/>
              </a:rPr>
              <a:t>“QBS offers significant advantages over competitive bidding”</a:t>
            </a:r>
          </a:p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  <a:ea typeface="ＭＳ Ｐゴシック"/>
                <a:cs typeface="ＭＳ Ｐゴシック"/>
              </a:rPr>
              <a:t>“QBS… is cost-competitive and has the best potential to reduce long-term project costs”</a:t>
            </a:r>
          </a:p>
          <a:p>
            <a:endParaRPr lang="en-US" dirty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692150"/>
            <a:ext cx="46196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a typeface="ＭＳ Ｐゴシック"/>
                <a:cs typeface="ＭＳ Ｐゴシック"/>
              </a:rPr>
              <a:t>After pilot program, QBS introduced in 2007</a:t>
            </a:r>
          </a:p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  <a:ea typeface="ＭＳ Ｐゴシック"/>
                <a:cs typeface="ＭＳ Ｐゴシック"/>
              </a:rPr>
              <a:t>Focus on quality and life-cycle costs, not consultant fees</a:t>
            </a:r>
          </a:p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  <a:ea typeface="ＭＳ Ｐゴシック"/>
                <a:cs typeface="ＭＳ Ｐゴシック"/>
              </a:rPr>
              <a:t>Design the solution for the problem</a:t>
            </a:r>
          </a:p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  <a:ea typeface="ＭＳ Ｐゴシック"/>
                <a:cs typeface="ＭＳ Ｐゴシック"/>
              </a:rPr>
              <a:t>Quicker into design – 3 month saving</a:t>
            </a:r>
          </a:p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  <a:ea typeface="ＭＳ Ｐゴシック"/>
                <a:cs typeface="ＭＳ Ｐゴシック"/>
              </a:rPr>
              <a:t>Staff savings – 200 to 400 hours</a:t>
            </a:r>
          </a:p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  <a:ea typeface="ＭＳ Ｐゴシック"/>
                <a:cs typeface="ＭＳ Ｐゴシック"/>
              </a:rPr>
              <a:t>Profession savings - $70k to $100k</a:t>
            </a:r>
          </a:p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endParaRPr lang="en-CA" dirty="0">
              <a:solidFill>
                <a:schemeClr val="bg1"/>
              </a:solidFill>
              <a:ea typeface="ＭＳ Ｐゴシック"/>
              <a:cs typeface="ＭＳ Ｐゴシック"/>
            </a:endParaRPr>
          </a:p>
          <a:p>
            <a:pPr>
              <a:spcBef>
                <a:spcPts val="1207"/>
              </a:spcBef>
            </a:pPr>
            <a:r>
              <a:rPr lang="en-CA" i="1" dirty="0">
                <a:solidFill>
                  <a:schemeClr val="bg1"/>
                </a:solidFill>
                <a:ea typeface="ＭＳ Ｐゴシック"/>
                <a:cs typeface="ＭＳ Ｐゴシック"/>
              </a:rPr>
              <a:t>Source: City Manager 2008</a:t>
            </a:r>
          </a:p>
          <a:p>
            <a:endParaRPr lang="en-US" dirty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692150"/>
            <a:ext cx="46196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2361" indent="-172361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Getting better quality work from the same consultants with much less effort</a:t>
            </a:r>
          </a:p>
          <a:p>
            <a:pPr marL="172361" indent="-172361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More control over project scope</a:t>
            </a:r>
          </a:p>
          <a:p>
            <a:pPr marL="172361" indent="-172361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The best consultants can be competitive under QBS</a:t>
            </a:r>
          </a:p>
          <a:p>
            <a:pPr marL="172361" indent="-172361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City is a preferred client</a:t>
            </a:r>
          </a:p>
          <a:p>
            <a:pPr marL="172361" indent="-172361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More senior staff involvement provides</a:t>
            </a:r>
          </a:p>
          <a:p>
            <a:pPr marL="172361" indent="-172361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Better oversight</a:t>
            </a:r>
            <a:endParaRPr lang="en-CA" dirty="0">
              <a:solidFill>
                <a:schemeClr val="bg1"/>
              </a:solidFill>
              <a:ea typeface="ＭＳ Ｐゴシック"/>
              <a:cs typeface="ＭＳ Ｐゴシック"/>
            </a:endParaRPr>
          </a:p>
          <a:p>
            <a:pPr>
              <a:spcBef>
                <a:spcPts val="1207"/>
              </a:spcBef>
            </a:pPr>
            <a:endParaRPr lang="en-CA" i="1" dirty="0">
              <a:solidFill>
                <a:schemeClr val="bg1"/>
              </a:solidFill>
              <a:ea typeface="ＭＳ Ｐゴシック"/>
              <a:cs typeface="ＭＳ Ｐゴシック"/>
            </a:endParaRPr>
          </a:p>
          <a:p>
            <a:pPr>
              <a:spcBef>
                <a:spcPts val="1207"/>
              </a:spcBef>
            </a:pPr>
            <a:r>
              <a:rPr lang="en-CA" i="1" dirty="0">
                <a:solidFill>
                  <a:schemeClr val="bg1"/>
                </a:solidFill>
                <a:ea typeface="ＭＳ Ｐゴシック"/>
                <a:cs typeface="ＭＳ Ｐゴシック"/>
              </a:rPr>
              <a:t>Source: City Manager 2008</a:t>
            </a:r>
          </a:p>
          <a:p>
            <a:endParaRPr lang="en-US" dirty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65225" y="692150"/>
            <a:ext cx="46196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900D8CE-B2D4-EE48-8975-07E09E6267A5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06636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65225" y="692150"/>
            <a:ext cx="46196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900D8CE-B2D4-EE48-8975-07E09E6267A5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2026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B0993D-9B9E-4581-83BE-3FF9D56B3ED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235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692150"/>
            <a:ext cx="46196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65225" y="692150"/>
            <a:ext cx="46196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900D8CE-B2D4-EE48-8975-07E09E6267A5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5923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692150"/>
            <a:ext cx="46196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ＭＳ Ｐゴシック"/>
                <a:cs typeface="ＭＳ Ｐゴシック"/>
              </a:rPr>
              <a:t>An </a:t>
            </a:r>
            <a:r>
              <a:rPr lang="en-US" i="1" dirty="0" err="1">
                <a:ea typeface="ＭＳ Ｐゴシック"/>
                <a:cs typeface="ＭＳ Ｐゴシック"/>
              </a:rPr>
              <a:t>InfraGuide</a:t>
            </a:r>
            <a:r>
              <a:rPr lang="en-US" i="1" dirty="0">
                <a:ea typeface="ＭＳ Ｐゴシック"/>
                <a:cs typeface="ＭＳ Ｐゴシック"/>
              </a:rPr>
              <a:t> </a:t>
            </a:r>
            <a:r>
              <a:rPr lang="en-US" dirty="0">
                <a:ea typeface="ＭＳ Ｐゴシック"/>
                <a:cs typeface="ＭＳ Ｐゴシック"/>
              </a:rPr>
              <a:t>Best Practice</a:t>
            </a:r>
          </a:p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ＭＳ Ｐゴシック"/>
                <a:cs typeface="ＭＳ Ｐゴシック"/>
              </a:rPr>
              <a:t>Developed by the public sector –  for the public sector</a:t>
            </a:r>
          </a:p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ＭＳ Ｐゴシック"/>
                <a:cs typeface="ＭＳ Ｐゴシック"/>
              </a:rPr>
              <a:t>Based on extensive interviews and research</a:t>
            </a:r>
          </a:p>
          <a:p>
            <a:pPr marL="172361" indent="-172361">
              <a:spcBef>
                <a:spcPts val="1207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ＭＳ Ｐゴシック"/>
                <a:cs typeface="ＭＳ Ｐゴシック"/>
              </a:rPr>
              <a:t>Recommends “competitive qualifications-based process” (QBS)</a:t>
            </a:r>
            <a:endParaRPr lang="en-US" b="1" dirty="0">
              <a:ea typeface="ＭＳ Ｐゴシック"/>
              <a:cs typeface="ＭＳ Ｐゴシック"/>
            </a:endParaRPr>
          </a:p>
          <a:p>
            <a:endParaRPr lang="en-US" dirty="0">
              <a:ea typeface="ＭＳ Ｐゴシック"/>
              <a:cs typeface="ＭＳ Ｐゴシック"/>
            </a:endParaRPr>
          </a:p>
          <a:p>
            <a:r>
              <a:rPr lang="en-US" dirty="0">
                <a:ea typeface="ＭＳ Ｐゴシック"/>
                <a:cs typeface="ＭＳ Ｐゴシック"/>
              </a:rPr>
              <a:t>What is </a:t>
            </a:r>
            <a:r>
              <a:rPr lang="en-US" i="1" dirty="0" err="1">
                <a:ea typeface="ＭＳ Ｐゴシック"/>
                <a:cs typeface="ＭＳ Ｐゴシック"/>
              </a:rPr>
              <a:t>InfraGuide</a:t>
            </a:r>
            <a:r>
              <a:rPr lang="en-US" dirty="0">
                <a:ea typeface="ＭＳ Ｐゴシック"/>
                <a:cs typeface="ＭＳ Ｐゴシック"/>
              </a:rPr>
              <a:t>?</a:t>
            </a:r>
          </a:p>
          <a:p>
            <a:pPr marL="344721" indent="-344721">
              <a:buFont typeface="Arial" panose="020B0604020202020204" pitchFamily="34" charset="0"/>
              <a:buChar char="•"/>
            </a:pPr>
            <a:r>
              <a:rPr lang="en-CA" dirty="0"/>
              <a:t>National Guide to Sustainable Municipal Infrastructure</a:t>
            </a:r>
          </a:p>
          <a:p>
            <a:pPr marL="344721" indent="-344721">
              <a:buFont typeface="Arial" panose="020B0604020202020204" pitchFamily="34" charset="0"/>
              <a:buChar char="•"/>
            </a:pPr>
            <a:r>
              <a:rPr lang="en-CA" dirty="0"/>
              <a:t>National network of experts in public and municipal infrastructure:</a:t>
            </a:r>
          </a:p>
          <a:p>
            <a:pPr marL="804348" lvl="1" indent="-344721">
              <a:buFont typeface="Arial" panose="020B0604020202020204" pitchFamily="34" charset="0"/>
              <a:buChar char="•"/>
            </a:pPr>
            <a:r>
              <a:rPr lang="en-CA" dirty="0"/>
              <a:t>Federation of Canadian Municipalities</a:t>
            </a:r>
          </a:p>
          <a:p>
            <a:pPr marL="804348" lvl="1" indent="-344721">
              <a:buFont typeface="Arial" panose="020B0604020202020204" pitchFamily="34" charset="0"/>
              <a:buChar char="•"/>
            </a:pPr>
            <a:r>
              <a:rPr lang="en-CA" dirty="0"/>
              <a:t>National Research Council</a:t>
            </a:r>
          </a:p>
          <a:p>
            <a:pPr marL="804348" lvl="1" indent="-344721">
              <a:buFont typeface="Arial" panose="020B0604020202020204" pitchFamily="34" charset="0"/>
              <a:buChar char="•"/>
            </a:pPr>
            <a:r>
              <a:rPr lang="en-CA" dirty="0"/>
              <a:t>Infrastructure Canada</a:t>
            </a:r>
          </a:p>
          <a:p>
            <a:pPr marL="804348" lvl="1" indent="-344721">
              <a:buFont typeface="Arial" panose="020B0604020202020204" pitchFamily="34" charset="0"/>
              <a:buChar char="•"/>
            </a:pPr>
            <a:r>
              <a:rPr lang="en-CA" dirty="0"/>
              <a:t>Canadian Public Works Association</a:t>
            </a:r>
          </a:p>
          <a:p>
            <a:pPr marL="344721" indent="-344721">
              <a:buFont typeface="Arial" panose="020B0604020202020204" pitchFamily="34" charset="0"/>
              <a:buChar char="•"/>
            </a:pPr>
            <a:r>
              <a:rPr lang="en-CA" dirty="0"/>
              <a:t>Publisher of over 50 “Best Practice” documents</a:t>
            </a:r>
          </a:p>
          <a:p>
            <a:endParaRPr lang="en-US" dirty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0643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692150"/>
            <a:ext cx="46196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33307" indent="-233307" defTabSz="933228"/>
            <a:endParaRPr lang="en-US" dirty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692150"/>
            <a:ext cx="46196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33307" indent="-233307" defTabSz="933228"/>
            <a:endParaRPr lang="en-US" dirty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B0993D-9B9E-4581-83BE-3FF9D56B3ED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6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B0993D-9B9E-4581-83BE-3FF9D56B3ED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08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692150"/>
            <a:ext cx="46196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2361" indent="-172361">
              <a:buFont typeface="Arial" panose="020B0604020202020204" pitchFamily="34" charset="0"/>
              <a:buChar char="•"/>
            </a:pPr>
            <a:r>
              <a:rPr lang="en-CA" dirty="0">
                <a:ea typeface="ＭＳ Ｐゴシック"/>
                <a:cs typeface="ＭＳ Ｐゴシック"/>
              </a:rPr>
              <a:t>Establishing common objectives and desired outcomes</a:t>
            </a:r>
          </a:p>
          <a:p>
            <a:pPr marL="172361" indent="-172361">
              <a:buFont typeface="Arial" panose="020B0604020202020204" pitchFamily="34" charset="0"/>
              <a:buChar char="•"/>
            </a:pPr>
            <a:r>
              <a:rPr lang="en-CA" dirty="0">
                <a:ea typeface="ＭＳ Ｐゴシック"/>
                <a:cs typeface="ＭＳ Ｐゴシック"/>
              </a:rPr>
              <a:t>Understanding cost-benefit-risk relationships</a:t>
            </a:r>
          </a:p>
          <a:p>
            <a:pPr marL="172361" indent="-172361">
              <a:buFont typeface="Arial" panose="020B0604020202020204" pitchFamily="34" charset="0"/>
              <a:buChar char="•"/>
            </a:pPr>
            <a:r>
              <a:rPr lang="en-CA" dirty="0">
                <a:ea typeface="ＭＳ Ｐゴシック"/>
                <a:cs typeface="ＭＳ Ｐゴシック"/>
              </a:rPr>
              <a:t>Clarifying roles and responsibilities</a:t>
            </a:r>
          </a:p>
          <a:p>
            <a:pPr marL="172361" indent="-172361">
              <a:buFont typeface="Arial" panose="020B0604020202020204" pitchFamily="34" charset="0"/>
              <a:buChar char="•"/>
            </a:pPr>
            <a:r>
              <a:rPr lang="en-CA" dirty="0">
                <a:ea typeface="ＭＳ Ｐゴシック"/>
                <a:cs typeface="ＭＳ Ｐゴシック"/>
              </a:rPr>
              <a:t>Selecting the right team for the right job</a:t>
            </a:r>
          </a:p>
          <a:p>
            <a:pPr marL="172361" indent="-172361">
              <a:buFont typeface="Arial" panose="020B0604020202020204" pitchFamily="34" charset="0"/>
              <a:buChar char="•"/>
            </a:pPr>
            <a:r>
              <a:rPr lang="en-CA" dirty="0">
                <a:ea typeface="ＭＳ Ｐゴシック"/>
                <a:cs typeface="ＭＳ Ｐゴシック"/>
              </a:rPr>
              <a:t>Identifying required resources</a:t>
            </a:r>
          </a:p>
          <a:p>
            <a:endParaRPr lang="en-US" dirty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C08AA-5D61-4692-B033-ADE1F06A75D5}" type="datetime1">
              <a:rPr lang="en-US"/>
              <a:pPr>
                <a:defRPr/>
              </a:pPr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348F8-BEDE-41E7-A15D-383EFD4AD1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3343F-3154-404C-B6CA-F631399222B5}" type="datetime1">
              <a:rPr lang="en-US"/>
              <a:pPr>
                <a:defRPr/>
              </a:pPr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32865-E56F-4E7B-9C29-849A8F2F81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52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DC2D2CD-78D3-4553-8EB5-C2CBA99EEE4E}" type="datetime1">
              <a:rPr lang="en-US"/>
              <a:pPr>
                <a:defRPr/>
              </a:pPr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BBE5BF-A717-46D5-BD6A-B39731014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189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189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377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566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754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891" indent="-342891" algn="l" defTabSz="457189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32" indent="-285744" algn="l" defTabSz="457189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2971" indent="-228594" algn="l" defTabSz="457189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160" indent="-228594" algn="l" defTabSz="457189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349" indent="-228594" algn="l" defTabSz="457189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10" Type="http://schemas.microsoft.com/office/2007/relationships/hdphoto" Target="../media/hdphoto2.wdp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5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5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5.jp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532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76955" y="5194749"/>
            <a:ext cx="9236723" cy="1663255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Neue Condensed" pitchFamily="34" charset="0"/>
            </a:endParaRPr>
          </a:p>
        </p:txBody>
      </p:sp>
      <p:sp>
        <p:nvSpPr>
          <p:cNvPr id="5122" name="Rectangle 3"/>
          <p:cNvSpPr>
            <a:spLocks noGrp="1"/>
          </p:cNvSpPr>
          <p:nvPr>
            <p:ph type="subTitle" idx="1"/>
          </p:nvPr>
        </p:nvSpPr>
        <p:spPr>
          <a:xfrm>
            <a:off x="1154686" y="5203447"/>
            <a:ext cx="7134225" cy="1143000"/>
          </a:xfrm>
        </p:spPr>
        <p:txBody>
          <a:bodyPr/>
          <a:lstStyle/>
          <a:p>
            <a:pPr algn="r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Presented by </a:t>
            </a:r>
            <a:r>
              <a:rPr lang="en-US" sz="2400" b="1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John Gamble</a:t>
            </a:r>
            <a:r>
              <a:rPr lang="en-US" sz="24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P.Eng</a:t>
            </a:r>
            <a:r>
              <a:rPr lang="en-US" sz="20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.</a:t>
            </a:r>
          </a:p>
          <a:p>
            <a:pPr algn="r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to </a:t>
            </a:r>
            <a:r>
              <a:rPr lang="en-US" sz="2400" b="1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Public Services and Procurement Canada</a:t>
            </a:r>
          </a:p>
          <a:p>
            <a:pPr algn="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Ontario Region</a:t>
            </a:r>
          </a:p>
          <a:p>
            <a:pPr algn="r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January 17 2019</a:t>
            </a:r>
          </a:p>
          <a:p>
            <a:pPr algn="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76955" y="1355995"/>
            <a:ext cx="9220957" cy="1576237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Neue Condensed" pitchFamily="34" charset="0"/>
            </a:endParaRPr>
          </a:p>
        </p:txBody>
      </p:sp>
      <p:sp>
        <p:nvSpPr>
          <p:cNvPr id="5121" name="Rectangle 2"/>
          <p:cNvSpPr>
            <a:spLocks noGrp="1"/>
          </p:cNvSpPr>
          <p:nvPr>
            <p:ph type="ctrTitle"/>
          </p:nvPr>
        </p:nvSpPr>
        <p:spPr>
          <a:xfrm>
            <a:off x="-26315" y="1663264"/>
            <a:ext cx="11519381" cy="1064015"/>
          </a:xfrm>
        </p:spPr>
        <p:txBody>
          <a:bodyPr/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Helvetica" panose="020B0604020202030204" pitchFamily="34" charset="0"/>
                <a:ea typeface="ＭＳ Ｐゴシック"/>
                <a:cs typeface="ＭＳ Ｐゴシック"/>
              </a:rPr>
              <a:t>The Best Practice:</a:t>
            </a:r>
            <a:br>
              <a:rPr lang="en-US" sz="4000" b="1" dirty="0">
                <a:solidFill>
                  <a:schemeClr val="bg1"/>
                </a:solidFill>
                <a:latin typeface="Helvetica" panose="020B0604020202030204" pitchFamily="34" charset="0"/>
                <a:ea typeface="ＭＳ Ｐゴシック"/>
                <a:cs typeface="ＭＳ Ｐゴシック"/>
              </a:rPr>
            </a:br>
            <a:r>
              <a:rPr lang="en-US" sz="4000" b="1" dirty="0">
                <a:solidFill>
                  <a:schemeClr val="bg1"/>
                </a:solidFill>
                <a:latin typeface="Helvetica" panose="020B0604020202030204" pitchFamily="34" charset="0"/>
                <a:ea typeface="ＭＳ Ｐゴシック"/>
                <a:cs typeface="ＭＳ Ｐゴシック"/>
              </a:rPr>
              <a:t>Selecting a Professional Consultant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CBF8CF-311C-4905-BB04-945782623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" y="10457"/>
            <a:ext cx="3909035" cy="130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2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0508" b="55608"/>
          <a:stretch/>
        </p:blipFill>
        <p:spPr>
          <a:xfrm>
            <a:off x="-38477" y="0"/>
            <a:ext cx="9182479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38474" y="451945"/>
            <a:ext cx="9220957" cy="987972"/>
          </a:xfrm>
          <a:prstGeom prst="rect">
            <a:avLst/>
          </a:prstGeom>
          <a:solidFill>
            <a:srgbClr val="BF31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Neue Condensed" pitchFamily="34" charset="0"/>
            </a:endParaRPr>
          </a:p>
        </p:txBody>
      </p:sp>
      <p:sp>
        <p:nvSpPr>
          <p:cNvPr id="10241" name="Rectangle 2"/>
          <p:cNvSpPr>
            <a:spLocks noGrp="1"/>
          </p:cNvSpPr>
          <p:nvPr>
            <p:ph type="title"/>
          </p:nvPr>
        </p:nvSpPr>
        <p:spPr>
          <a:xfrm>
            <a:off x="931863" y="247496"/>
            <a:ext cx="7086600" cy="13716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Procurement is the key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8FA929-0D45-4E6A-8AE7-F5F7964F9114}"/>
              </a:ext>
            </a:extLst>
          </p:cNvPr>
          <p:cNvSpPr txBox="1"/>
          <p:nvPr/>
        </p:nvSpPr>
        <p:spPr>
          <a:xfrm>
            <a:off x="1520458" y="2030819"/>
            <a:ext cx="66240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46" indent="-171446">
              <a:buFont typeface="Arial" panose="020B0604020202020204" pitchFamily="34" charset="0"/>
              <a:buChar char="•"/>
            </a:pPr>
            <a:r>
              <a:rPr lang="en-CA" sz="2800" dirty="0">
                <a:latin typeface="Helvetica" panose="020B0604020202020204" pitchFamily="34" charset="0"/>
                <a:cs typeface="Helvetica" panose="020B0604020202020204" pitchFamily="34" charset="0"/>
              </a:rPr>
              <a:t>Establishing common objectives and desired outcomes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CA" sz="2800" dirty="0">
                <a:latin typeface="Helvetica" panose="020B0604020202020204" pitchFamily="34" charset="0"/>
                <a:cs typeface="Helvetica" panose="020B0604020202020204" pitchFamily="34" charset="0"/>
              </a:rPr>
              <a:t>Understanding cost-benefit-risk relationships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CA" sz="2800" dirty="0">
                <a:latin typeface="Helvetica" panose="020B0604020202020204" pitchFamily="34" charset="0"/>
                <a:cs typeface="Helvetica" panose="020B0604020202020204" pitchFamily="34" charset="0"/>
              </a:rPr>
              <a:t>Clarifying roles and responsibilities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CA" sz="2800" dirty="0">
                <a:latin typeface="Helvetica" panose="020B0604020202020204" pitchFamily="34" charset="0"/>
                <a:cs typeface="Helvetica" panose="020B0604020202020204" pitchFamily="34" charset="0"/>
              </a:rPr>
              <a:t>Selecting the right team for the right job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CA" sz="2800" dirty="0">
                <a:latin typeface="Helvetica" panose="020B0604020202020204" pitchFamily="34" charset="0"/>
                <a:cs typeface="Helvetica" panose="020B0604020202020204" pitchFamily="34" charset="0"/>
              </a:rPr>
              <a:t>Identifying required resources (cost and schedule)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endParaRPr lang="en-CA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CA" sz="2800" i="1" dirty="0">
                <a:latin typeface="Helvetica" panose="020B0604020202020204" pitchFamily="34" charset="0"/>
                <a:cs typeface="Helvetica" panose="020B0604020202020204" pitchFamily="34" charset="0"/>
              </a:rPr>
              <a:t>The RIGHT price is the BEST price!         </a:t>
            </a:r>
          </a:p>
        </p:txBody>
      </p:sp>
    </p:spTree>
    <p:extLst>
      <p:ext uri="{BB962C8B-B14F-4D97-AF65-F5344CB8AC3E}">
        <p14:creationId xmlns:p14="http://schemas.microsoft.com/office/powerpoint/2010/main" val="403145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/>
          </p:cNvSpPr>
          <p:nvPr>
            <p:ph type="body" idx="1"/>
          </p:nvPr>
        </p:nvSpPr>
        <p:spPr>
          <a:xfrm>
            <a:off x="1942766" y="1735367"/>
            <a:ext cx="6265577" cy="4192772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CA" sz="2400" dirty="0">
                <a:latin typeface="Helvetica" pitchFamily="34" charset="0"/>
                <a:ea typeface="ＭＳ Ｐゴシック"/>
                <a:cs typeface="ＭＳ Ｐゴシック"/>
              </a:rPr>
              <a:t>Process becomes an end unto itself             – rather than a means to an end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CA" sz="2400" dirty="0">
                <a:latin typeface="Helvetica" pitchFamily="34" charset="0"/>
                <a:ea typeface="ＭＳ Ｐゴシック"/>
                <a:cs typeface="ＭＳ Ｐゴシック"/>
              </a:rPr>
              <a:t>Treats professional services as a commodity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CA" sz="2400" dirty="0">
                <a:latin typeface="Helvetica" pitchFamily="34" charset="0"/>
                <a:ea typeface="ＭＳ Ｐゴシック"/>
                <a:cs typeface="ＭＳ Ｐゴシック"/>
              </a:rPr>
              <a:t>Discourages innovation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CA" sz="2400" dirty="0">
                <a:latin typeface="Helvetica" pitchFamily="34" charset="0"/>
                <a:ea typeface="ＭＳ Ｐゴシック"/>
                <a:cs typeface="ＭＳ Ｐゴシック"/>
              </a:rPr>
              <a:t>Assumes all proponents are equal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CA" sz="2400" dirty="0">
                <a:latin typeface="Helvetica" pitchFamily="34" charset="0"/>
                <a:ea typeface="ＭＳ Ｐゴシック"/>
                <a:cs typeface="ＭＳ Ｐゴシック"/>
              </a:rPr>
              <a:t>Takes extended period to award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CA" sz="2400" dirty="0">
                <a:latin typeface="Helvetica" pitchFamily="34" charset="0"/>
                <a:ea typeface="ＭＳ Ｐゴシック"/>
                <a:cs typeface="ＭＳ Ｐゴシック"/>
              </a:rPr>
              <a:t>Is used to justify pre-decided outcome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CA" sz="2400" dirty="0">
                <a:latin typeface="Helvetica" pitchFamily="34" charset="0"/>
                <a:ea typeface="ＭＳ Ｐゴシック"/>
                <a:cs typeface="ＭＳ Ｐゴシック"/>
              </a:rPr>
              <a:t>Confuses value with low price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57" y="1916572"/>
            <a:ext cx="436419" cy="4364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57" y="2668182"/>
            <a:ext cx="436419" cy="4364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74" y="3201582"/>
            <a:ext cx="436419" cy="4364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74" y="3734984"/>
            <a:ext cx="436419" cy="4364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74" y="4241685"/>
            <a:ext cx="436419" cy="4364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57" y="4804670"/>
            <a:ext cx="436419" cy="436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57" y="5311370"/>
            <a:ext cx="436419" cy="436419"/>
          </a:xfrm>
          <a:prstGeom prst="rect">
            <a:avLst/>
          </a:prstGeom>
        </p:spPr>
      </p:pic>
      <p:sp>
        <p:nvSpPr>
          <p:cNvPr id="15" name="Title 3"/>
          <p:cNvSpPr txBox="1">
            <a:spLocks/>
          </p:cNvSpPr>
          <p:nvPr/>
        </p:nvSpPr>
        <p:spPr bwMode="auto">
          <a:xfrm>
            <a:off x="0" y="274639"/>
            <a:ext cx="9144000" cy="1143000"/>
          </a:xfrm>
          <a:prstGeom prst="rect">
            <a:avLst/>
          </a:prstGeom>
          <a:solidFill>
            <a:srgbClr val="BF311A"/>
          </a:solidFill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3600" dirty="0">
                <a:solidFill>
                  <a:prstClr val="white"/>
                </a:solidFill>
                <a:latin typeface="Helvetica" pitchFamily="34" charset="0"/>
                <a:ea typeface="ＭＳ Ｐゴシック"/>
                <a:cs typeface="ＭＳ Ｐゴシック"/>
              </a:rPr>
              <a:t>Common procurement challenges…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6571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8474" y="243556"/>
            <a:ext cx="9220957" cy="1371600"/>
          </a:xfrm>
          <a:prstGeom prst="rect">
            <a:avLst/>
          </a:prstGeom>
          <a:solidFill>
            <a:srgbClr val="BF31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Neue Condensed" pitchFamily="34" charset="0"/>
            </a:endParaRPr>
          </a:p>
        </p:txBody>
      </p:sp>
      <p:sp>
        <p:nvSpPr>
          <p:cNvPr id="10241" name="Rectangle 2"/>
          <p:cNvSpPr>
            <a:spLocks noGrp="1"/>
          </p:cNvSpPr>
          <p:nvPr>
            <p:ph type="title"/>
          </p:nvPr>
        </p:nvSpPr>
        <p:spPr>
          <a:xfrm>
            <a:off x="931868" y="246072"/>
            <a:ext cx="7152459" cy="1369093"/>
          </a:xfrm>
        </p:spPr>
        <p:txBody>
          <a:bodyPr/>
          <a:lstStyle/>
          <a:p>
            <a:r>
              <a:rPr lang="en-CA" sz="36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A good procurement system…</a:t>
            </a:r>
            <a:endParaRPr lang="en-US" sz="3600" dirty="0">
              <a:solidFill>
                <a:schemeClr val="bg1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242" name="Rectangle 3"/>
          <p:cNvSpPr>
            <a:spLocks noGrp="1"/>
          </p:cNvSpPr>
          <p:nvPr>
            <p:ph type="body" idx="1"/>
          </p:nvPr>
        </p:nvSpPr>
        <p:spPr>
          <a:xfrm>
            <a:off x="1761137" y="1941619"/>
            <a:ext cx="6477000" cy="495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CA" sz="2400" dirty="0">
                <a:latin typeface="Helvetica" pitchFamily="34" charset="0"/>
                <a:ea typeface="ＭＳ Ｐゴシック"/>
                <a:cs typeface="ＭＳ Ｐゴシック"/>
              </a:rPr>
              <a:t>Clearly defines objectives and scope</a:t>
            </a:r>
          </a:p>
          <a:p>
            <a:pPr>
              <a:spcBef>
                <a:spcPts val="1200"/>
              </a:spcBef>
            </a:pPr>
            <a:r>
              <a:rPr lang="en-CA" sz="2400" dirty="0">
                <a:latin typeface="Helvetica" pitchFamily="34" charset="0"/>
                <a:ea typeface="ＭＳ Ｐゴシック"/>
                <a:cs typeface="ＭＳ Ｐゴシック"/>
              </a:rPr>
              <a:t>Evaluates what distinguishes proponents </a:t>
            </a:r>
          </a:p>
          <a:p>
            <a:pPr>
              <a:spcBef>
                <a:spcPts val="1200"/>
              </a:spcBef>
            </a:pPr>
            <a:r>
              <a:rPr lang="en-CA" sz="2400" dirty="0">
                <a:latin typeface="Helvetica" pitchFamily="34" charset="0"/>
                <a:ea typeface="ＭＳ Ｐゴシック"/>
                <a:cs typeface="ＭＳ Ｐゴシック"/>
              </a:rPr>
              <a:t>Fairly shares risk and reward</a:t>
            </a:r>
          </a:p>
          <a:p>
            <a:pPr>
              <a:spcBef>
                <a:spcPts val="1200"/>
              </a:spcBef>
            </a:pPr>
            <a:r>
              <a:rPr lang="en-CA" sz="2400" dirty="0">
                <a:latin typeface="Helvetica" pitchFamily="34" charset="0"/>
                <a:ea typeface="ＭＳ Ｐゴシック"/>
                <a:cs typeface="ＭＳ Ｐゴシック"/>
              </a:rPr>
              <a:t>Rewards proposals that add value</a:t>
            </a:r>
          </a:p>
          <a:p>
            <a:pPr>
              <a:spcBef>
                <a:spcPts val="1200"/>
              </a:spcBef>
            </a:pPr>
            <a:r>
              <a:rPr lang="en-CA" sz="2400" dirty="0">
                <a:latin typeface="Helvetica" pitchFamily="34" charset="0"/>
                <a:ea typeface="ＭＳ Ｐゴシック"/>
                <a:cs typeface="ＭＳ Ｐゴシック"/>
              </a:rPr>
              <a:t>Uses a short list where necessary – Proposals are expensive</a:t>
            </a:r>
          </a:p>
          <a:p>
            <a:pPr>
              <a:spcBef>
                <a:spcPts val="1200"/>
              </a:spcBef>
            </a:pPr>
            <a:r>
              <a:rPr lang="en-CA" sz="2400" dirty="0">
                <a:latin typeface="Helvetica" pitchFamily="34" charset="0"/>
                <a:ea typeface="ＭＳ Ｐゴシック"/>
                <a:cs typeface="ＭＳ Ｐゴシック"/>
              </a:rPr>
              <a:t>Considers project life-cycle</a:t>
            </a:r>
          </a:p>
          <a:p>
            <a:pPr>
              <a:spcBef>
                <a:spcPts val="1200"/>
              </a:spcBef>
            </a:pPr>
            <a:r>
              <a:rPr lang="en-CA" sz="2400" dirty="0">
                <a:latin typeface="Helvetica" pitchFamily="34" charset="0"/>
                <a:ea typeface="ＭＳ Ｐゴシック"/>
                <a:cs typeface="ＭＳ Ｐゴシック"/>
              </a:rPr>
              <a:t>Focuses on best value – not lowest price</a:t>
            </a:r>
          </a:p>
          <a:p>
            <a:pPr marL="0" indent="0">
              <a:spcBef>
                <a:spcPts val="1200"/>
              </a:spcBef>
              <a:buNone/>
            </a:pPr>
            <a:endParaRPr lang="en-CA" sz="2400" dirty="0">
              <a:latin typeface="Helvetica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491" y="2032629"/>
            <a:ext cx="415311" cy="4156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491" y="2539275"/>
            <a:ext cx="415311" cy="4156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491" y="3045923"/>
            <a:ext cx="415311" cy="4156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491" y="3552569"/>
            <a:ext cx="415311" cy="4156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491" y="4132381"/>
            <a:ext cx="415311" cy="4156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491" y="4973647"/>
            <a:ext cx="415311" cy="4156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491" y="5529807"/>
            <a:ext cx="415311" cy="41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3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0" t="-1097" r="68" b="789"/>
          <a:stretch/>
        </p:blipFill>
        <p:spPr>
          <a:xfrm>
            <a:off x="-38479" y="-78209"/>
            <a:ext cx="9220957" cy="6936210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 bwMode="auto">
          <a:xfrm>
            <a:off x="0" y="274639"/>
            <a:ext cx="9144000" cy="1143000"/>
          </a:xfrm>
          <a:prstGeom prst="rect">
            <a:avLst/>
          </a:prstGeom>
          <a:solidFill>
            <a:srgbClr val="BF311A"/>
          </a:solidFill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3600" dirty="0">
                <a:solidFill>
                  <a:prstClr val="white"/>
                </a:solidFill>
                <a:latin typeface="Helvetica" pitchFamily="34" charset="0"/>
                <a:ea typeface="ＭＳ Ｐゴシック"/>
                <a:cs typeface="ＭＳ Ｐゴシック"/>
              </a:rPr>
              <a:t>What’s wrong with lowest price?</a:t>
            </a:r>
            <a:endParaRPr lang="en-CA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55AAA5-D00B-4E01-926C-125235214A45}"/>
              </a:ext>
            </a:extLst>
          </p:cNvPr>
          <p:cNvSpPr/>
          <p:nvPr/>
        </p:nvSpPr>
        <p:spPr>
          <a:xfrm>
            <a:off x="1100013" y="1992671"/>
            <a:ext cx="772501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46" indent="-171446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</a:rPr>
              <a:t>Rewards firms that minimally interpret project scope (e.g. commit fewer resources, less experienced staff)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</a:rPr>
              <a:t>Penalizes firms that propose innovation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</a:rPr>
              <a:t>Penalizes firms that anticipate complexities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</a:rPr>
              <a:t>Significant life-cycle savings sacrificed in favour of modest short-term savings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</a:rPr>
              <a:t>Knowing “too much about the client’s </a:t>
            </a:r>
            <a:r>
              <a:rPr lang="en-CA" sz="2800">
                <a:solidFill>
                  <a:schemeClr val="bg1"/>
                </a:solidFill>
              </a:rPr>
              <a:t>needs can </a:t>
            </a:r>
            <a:r>
              <a:rPr lang="en-CA" sz="2800" dirty="0">
                <a:solidFill>
                  <a:schemeClr val="bg1"/>
                </a:solidFill>
              </a:rPr>
              <a:t>be a disadvantage</a:t>
            </a:r>
            <a:r>
              <a:rPr lang="en-CA" sz="2400" dirty="0">
                <a:solidFill>
                  <a:schemeClr val="bg1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2572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8474" y="243556"/>
            <a:ext cx="9220957" cy="1371600"/>
          </a:xfrm>
          <a:prstGeom prst="rect">
            <a:avLst/>
          </a:prstGeom>
          <a:solidFill>
            <a:srgbClr val="BF31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Neue Condensed" pitchFamily="34" charset="0"/>
            </a:endParaRPr>
          </a:p>
        </p:txBody>
      </p:sp>
      <p:graphicFrame>
        <p:nvGraphicFramePr>
          <p:cNvPr id="1331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0141950"/>
              </p:ext>
            </p:extLst>
          </p:nvPr>
        </p:nvGraphicFramePr>
        <p:xfrm>
          <a:off x="1101735" y="1778000"/>
          <a:ext cx="7470775" cy="407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9" name="Worksheet" r:id="rId4" imgW="7468247" imgH="4078577" progId="Excel.Sheet.8">
                  <p:embed/>
                </p:oleObj>
              </mc:Choice>
              <mc:Fallback>
                <p:oleObj name="Worksheet" r:id="rId4" imgW="7468247" imgH="4078577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1735" y="1778000"/>
                        <a:ext cx="7470775" cy="4078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2"/>
          <p:cNvSpPr>
            <a:spLocks noGrp="1"/>
          </p:cNvSpPr>
          <p:nvPr>
            <p:ph type="title"/>
          </p:nvPr>
        </p:nvSpPr>
        <p:spPr>
          <a:xfrm>
            <a:off x="1152535" y="243566"/>
            <a:ext cx="7369175" cy="1371599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But what if fees are only </a:t>
            </a:r>
            <a:br>
              <a:rPr lang="en-US" sz="36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</a:br>
            <a:r>
              <a:rPr lang="en-US" sz="36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part of the evaluation?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99959" y="4278703"/>
            <a:ext cx="3630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latin typeface="Helvetica" pitchFamily="34" charset="0"/>
              </a:rPr>
              <a:t>“</a:t>
            </a:r>
            <a:r>
              <a:rPr lang="en-CA" sz="2400" i="1" dirty="0">
                <a:latin typeface="Helvetica" pitchFamily="34" charset="0"/>
              </a:rPr>
              <a:t>But fees are only 20</a:t>
            </a:r>
            <a:r>
              <a:rPr lang="en-CA" sz="2400" dirty="0">
                <a:latin typeface="Helvetica" pitchFamily="34" charset="0"/>
              </a:rPr>
              <a:t>%</a:t>
            </a:r>
          </a:p>
          <a:p>
            <a:pPr algn="ctr"/>
            <a:r>
              <a:rPr lang="en-CA" sz="2400" i="1" dirty="0">
                <a:latin typeface="Helvetica" pitchFamily="34" charset="0"/>
              </a:rPr>
              <a:t>of the weight</a:t>
            </a:r>
            <a:r>
              <a:rPr lang="en-CA" sz="2400" dirty="0">
                <a:latin typeface="Helvetica" pitchFamily="34" charset="0"/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402827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8474" y="243556"/>
            <a:ext cx="9220957" cy="1371600"/>
          </a:xfrm>
          <a:prstGeom prst="rect">
            <a:avLst/>
          </a:prstGeom>
          <a:solidFill>
            <a:srgbClr val="BF31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Neue Condensed" pitchFamily="34" charset="0"/>
            </a:endParaRPr>
          </a:p>
        </p:txBody>
      </p:sp>
      <p:sp>
        <p:nvSpPr>
          <p:cNvPr id="5" name="Rectangle 2"/>
          <p:cNvSpPr>
            <a:spLocks noGrp="1"/>
          </p:cNvSpPr>
          <p:nvPr>
            <p:ph type="title"/>
          </p:nvPr>
        </p:nvSpPr>
        <p:spPr>
          <a:xfrm>
            <a:off x="1152535" y="243566"/>
            <a:ext cx="7369175" cy="1371599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Actual distribution of scores</a:t>
            </a:r>
          </a:p>
        </p:txBody>
      </p:sp>
      <p:graphicFrame>
        <p:nvGraphicFramePr>
          <p:cNvPr id="8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154414"/>
              </p:ext>
            </p:extLst>
          </p:nvPr>
        </p:nvGraphicFramePr>
        <p:xfrm>
          <a:off x="1101735" y="1799267"/>
          <a:ext cx="7470775" cy="4078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9" name="Worksheet" r:id="rId4" imgW="7467510" imgH="4086186" progId="Excel.Sheet.8">
                  <p:embed/>
                </p:oleObj>
              </mc:Choice>
              <mc:Fallback>
                <p:oleObj name="Worksheet" r:id="rId4" imgW="7467510" imgH="4086186" progId="Excel.Sheet.8">
                  <p:embed/>
                  <p:pic>
                    <p:nvPicPr>
                      <p:cNvPr id="0" name="Object 6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1735" y="1799267"/>
                        <a:ext cx="7470775" cy="40782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320129" y="2801107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anose="020B0604020202030204" pitchFamily="34" charset="0"/>
              </a:rPr>
              <a:t>5 points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53650" y="4523842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anose="020B0604020202030204" pitchFamily="34" charset="0"/>
              </a:rPr>
              <a:t>20 points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917050-8717-4307-A55F-0B9EB522EFC3}"/>
              </a:ext>
            </a:extLst>
          </p:cNvPr>
          <p:cNvSpPr txBox="1"/>
          <p:nvPr/>
        </p:nvSpPr>
        <p:spPr>
          <a:xfrm>
            <a:off x="6122048" y="4077565"/>
            <a:ext cx="2594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Helvetica" panose="020B0604020202020204" pitchFamily="34" charset="0"/>
                <a:cs typeface="Helvetica" panose="020B0604020202020204" pitchFamily="34" charset="0"/>
              </a:rPr>
              <a:t>Fee score can </a:t>
            </a:r>
          </a:p>
          <a:p>
            <a:r>
              <a:rPr lang="en-CA" sz="2400" dirty="0">
                <a:latin typeface="Helvetica" panose="020B0604020202020204" pitchFamily="34" charset="0"/>
                <a:cs typeface="Helvetica" panose="020B0604020202020204" pitchFamily="34" charset="0"/>
              </a:rPr>
              <a:t>still dominate</a:t>
            </a:r>
          </a:p>
          <a:p>
            <a:r>
              <a:rPr lang="en-CA" sz="2400" dirty="0">
                <a:latin typeface="Helvetica" panose="020B0604020202020204" pitchFamily="34" charset="0"/>
                <a:cs typeface="Helvetica" panose="020B0604020202020204" pitchFamily="34" charset="0"/>
              </a:rPr>
              <a:t>qualifications!</a:t>
            </a:r>
          </a:p>
        </p:txBody>
      </p:sp>
    </p:spTree>
    <p:extLst>
      <p:ext uri="{BB962C8B-B14F-4D97-AF65-F5344CB8AC3E}">
        <p14:creationId xmlns:p14="http://schemas.microsoft.com/office/powerpoint/2010/main" val="241090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8474" y="243556"/>
            <a:ext cx="9220957" cy="1371600"/>
          </a:xfrm>
          <a:prstGeom prst="rect">
            <a:avLst/>
          </a:prstGeom>
          <a:solidFill>
            <a:srgbClr val="BF31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Neue Condensed" pitchFamily="34" charset="0"/>
            </a:endParaRPr>
          </a:p>
        </p:txBody>
      </p:sp>
      <p:sp>
        <p:nvSpPr>
          <p:cNvPr id="10241" name="Rectangle 2"/>
          <p:cNvSpPr>
            <a:spLocks noGrp="1"/>
          </p:cNvSpPr>
          <p:nvPr>
            <p:ph type="title"/>
          </p:nvPr>
        </p:nvSpPr>
        <p:spPr>
          <a:xfrm>
            <a:off x="931868" y="246072"/>
            <a:ext cx="7566679" cy="1369093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How does the Best Practice work?</a:t>
            </a:r>
          </a:p>
        </p:txBody>
      </p:sp>
      <p:sp>
        <p:nvSpPr>
          <p:cNvPr id="10242" name="Rectangle 3"/>
          <p:cNvSpPr>
            <a:spLocks noGrp="1"/>
          </p:cNvSpPr>
          <p:nvPr>
            <p:ph type="body" idx="1"/>
          </p:nvPr>
        </p:nvSpPr>
        <p:spPr>
          <a:xfrm>
            <a:off x="4019114" y="2114707"/>
            <a:ext cx="4922875" cy="495300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CA" sz="2000" dirty="0">
                <a:solidFill>
                  <a:prstClr val="black"/>
                </a:solidFill>
                <a:latin typeface="Helvetica" pitchFamily="34" charset="0"/>
                <a:ea typeface="ＭＳ Ｐゴシック"/>
                <a:cs typeface="ＭＳ Ｐゴシック"/>
              </a:rPr>
              <a:t>Request for Qualifications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CA" sz="2000" dirty="0">
                <a:solidFill>
                  <a:prstClr val="black"/>
                </a:solidFill>
                <a:latin typeface="Helvetica" pitchFamily="34" charset="0"/>
                <a:ea typeface="ＭＳ Ｐゴシック"/>
                <a:cs typeface="ＭＳ Ｐゴシック"/>
              </a:rPr>
              <a:t>Evaluate &amp; Rank Consultants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CA" sz="2000" dirty="0">
                <a:solidFill>
                  <a:prstClr val="black"/>
                </a:solidFill>
                <a:latin typeface="Helvetica" pitchFamily="34" charset="0"/>
                <a:ea typeface="ＭＳ Ｐゴシック"/>
                <a:cs typeface="ＭＳ Ｐゴシック"/>
              </a:rPr>
              <a:t>Request for Proposals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CA" sz="2000" dirty="0">
                <a:solidFill>
                  <a:prstClr val="black"/>
                </a:solidFill>
                <a:latin typeface="Helvetica" pitchFamily="34" charset="0"/>
                <a:ea typeface="ＭＳ Ｐゴシック"/>
                <a:cs typeface="ＭＳ Ｐゴシック"/>
              </a:rPr>
              <a:t>Select Highest-Ranked Consultant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CA" sz="2000" dirty="0">
                <a:solidFill>
                  <a:prstClr val="black"/>
                </a:solidFill>
                <a:latin typeface="Helvetica" pitchFamily="34" charset="0"/>
                <a:ea typeface="ＭＳ Ｐゴシック"/>
                <a:cs typeface="ＭＳ Ｐゴシック"/>
              </a:rPr>
              <a:t>Refine and Clarify Scope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CA" sz="2000" dirty="0">
                <a:solidFill>
                  <a:prstClr val="black"/>
                </a:solidFill>
                <a:latin typeface="Helvetica" pitchFamily="34" charset="0"/>
                <a:ea typeface="ＭＳ Ｐゴシック"/>
                <a:cs typeface="ＭＳ Ｐゴシック"/>
              </a:rPr>
              <a:t>Negotiate Fee Agreement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CA" sz="2000" dirty="0">
                <a:solidFill>
                  <a:prstClr val="black"/>
                </a:solidFill>
                <a:latin typeface="Helvetica" pitchFamily="34" charset="0"/>
                <a:ea typeface="ＭＳ Ｐゴシック"/>
                <a:cs typeface="ＭＳ Ｐゴシック"/>
              </a:rPr>
              <a:t>Award assignment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CA" sz="2000" dirty="0">
                <a:solidFill>
                  <a:prstClr val="black"/>
                </a:solidFill>
                <a:latin typeface="Helvetica" pitchFamily="34" charset="0"/>
                <a:ea typeface="ＭＳ Ｐゴシック"/>
                <a:cs typeface="ＭＳ Ｐゴシック"/>
              </a:rPr>
              <a:t>Monitor Performance; Provide Feedback</a:t>
            </a:r>
          </a:p>
          <a:p>
            <a:pPr marL="0" indent="0">
              <a:spcBef>
                <a:spcPts val="1200"/>
              </a:spcBef>
              <a:buNone/>
            </a:pPr>
            <a:endParaRPr lang="en-CA" sz="1200" dirty="0">
              <a:solidFill>
                <a:prstClr val="black"/>
              </a:solidFill>
              <a:latin typeface="Helvetica" pitchFamily="34" charset="0"/>
              <a:cs typeface="Helvetica" panose="020B0604020202030204" pitchFamily="34" charset="0"/>
            </a:endParaRPr>
          </a:p>
        </p:txBody>
      </p:sp>
      <p:pic>
        <p:nvPicPr>
          <p:cNvPr id="6" name="Picture 6" descr="InfraGuide 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97" y="2072251"/>
            <a:ext cx="3242636" cy="422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45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8479" y="1087338"/>
            <a:ext cx="9144000" cy="5505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99"/>
          <a:stretch/>
        </p:blipFill>
        <p:spPr>
          <a:xfrm>
            <a:off x="1087761" y="2166688"/>
            <a:ext cx="1189281" cy="11139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529" y="3545794"/>
            <a:ext cx="2309643" cy="1299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26"/>
          <a:stretch/>
        </p:blipFill>
        <p:spPr>
          <a:xfrm>
            <a:off x="1472039" y="3587091"/>
            <a:ext cx="2549452" cy="106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773" y="2430664"/>
            <a:ext cx="2353301" cy="6853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270" y="2132192"/>
            <a:ext cx="3385467" cy="11139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38474" y="243556"/>
            <a:ext cx="9220957" cy="1371600"/>
          </a:xfrm>
          <a:prstGeom prst="rect">
            <a:avLst/>
          </a:prstGeom>
          <a:solidFill>
            <a:srgbClr val="BF31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Neue Condensed" pitchFamily="34" charset="0"/>
            </a:endParaRPr>
          </a:p>
        </p:txBody>
      </p:sp>
      <p:sp>
        <p:nvSpPr>
          <p:cNvPr id="12" name="Rectangle 2"/>
          <p:cNvSpPr txBox="1">
            <a:spLocks/>
          </p:cNvSpPr>
          <p:nvPr/>
        </p:nvSpPr>
        <p:spPr bwMode="auto">
          <a:xfrm>
            <a:off x="931868" y="5"/>
            <a:ext cx="7566679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Who else supports QBS?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1905FE-4B10-48E0-A928-8F2CFF9073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5087" y="4844963"/>
            <a:ext cx="4060247" cy="135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0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75" y="929365"/>
            <a:ext cx="9649451" cy="57394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38474" y="243556"/>
            <a:ext cx="9220957" cy="1371600"/>
          </a:xfrm>
          <a:prstGeom prst="rect">
            <a:avLst/>
          </a:prstGeom>
          <a:solidFill>
            <a:srgbClr val="BF31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Neue Condensed" pitchFamily="34" charset="0"/>
            </a:endParaRPr>
          </a:p>
        </p:txBody>
      </p:sp>
      <p:sp>
        <p:nvSpPr>
          <p:cNvPr id="10241" name="Rectangle 2"/>
          <p:cNvSpPr>
            <a:spLocks noGrp="1"/>
          </p:cNvSpPr>
          <p:nvPr>
            <p:ph type="title"/>
          </p:nvPr>
        </p:nvSpPr>
        <p:spPr>
          <a:xfrm>
            <a:off x="931868" y="278489"/>
            <a:ext cx="7566679" cy="1200997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Who uses this approach?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677" y="3714758"/>
            <a:ext cx="189403" cy="2606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77" y="3110414"/>
            <a:ext cx="189403" cy="2606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305" y="2584897"/>
            <a:ext cx="189403" cy="260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753" y="3845100"/>
            <a:ext cx="189403" cy="2606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854" y="4785776"/>
            <a:ext cx="189403" cy="260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874" y="3983218"/>
            <a:ext cx="189403" cy="260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706" y="3799070"/>
            <a:ext cx="189403" cy="260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377" y="3659299"/>
            <a:ext cx="144171" cy="1984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069" y="4013725"/>
            <a:ext cx="144171" cy="198429"/>
          </a:xfrm>
          <a:prstGeom prst="rect">
            <a:avLst/>
          </a:prstGeom>
        </p:spPr>
      </p:pic>
      <p:sp>
        <p:nvSpPr>
          <p:cNvPr id="10242" name="Rectangle 3"/>
          <p:cNvSpPr>
            <a:spLocks noGrp="1"/>
          </p:cNvSpPr>
          <p:nvPr>
            <p:ph type="body" idx="1"/>
          </p:nvPr>
        </p:nvSpPr>
        <p:spPr>
          <a:xfrm>
            <a:off x="1395644" y="1839433"/>
            <a:ext cx="6477000" cy="462724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400" b="1" dirty="0">
                <a:latin typeface="Helvetica" pitchFamily="34" charset="0"/>
                <a:ea typeface="ＭＳ Ｐゴシック"/>
                <a:cs typeface="ＭＳ Ｐゴシック"/>
              </a:rPr>
              <a:t>QBS legislated by the US federal government and 46 state governments</a:t>
            </a:r>
          </a:p>
          <a:p>
            <a:pPr>
              <a:spcBef>
                <a:spcPts val="1200"/>
              </a:spcBef>
            </a:pPr>
            <a:r>
              <a:rPr lang="en-US" sz="2400" b="1" dirty="0">
                <a:latin typeface="Helvetica" pitchFamily="34" charset="0"/>
                <a:ea typeface="ＭＳ Ｐゴシック"/>
                <a:cs typeface="ＭＳ Ｐゴシック"/>
              </a:rPr>
              <a:t>Municipalities across the US </a:t>
            </a:r>
          </a:p>
          <a:p>
            <a:pPr>
              <a:spcBef>
                <a:spcPts val="1200"/>
              </a:spcBef>
            </a:pPr>
            <a:r>
              <a:rPr lang="en-US" sz="2400" b="1" dirty="0">
                <a:latin typeface="Helvetica" pitchFamily="34" charset="0"/>
                <a:ea typeface="ＭＳ Ｐゴシック"/>
                <a:cs typeface="ＭＳ Ｐゴシック"/>
              </a:rPr>
              <a:t>Cities of Calgary, London and Coquitlam</a:t>
            </a:r>
          </a:p>
          <a:p>
            <a:pPr>
              <a:spcBef>
                <a:spcPts val="1200"/>
              </a:spcBef>
            </a:pPr>
            <a:r>
              <a:rPr lang="en-US" sz="2400" b="1" dirty="0">
                <a:latin typeface="Helvetica" pitchFamily="34" charset="0"/>
                <a:ea typeface="ＭＳ Ｐゴシック"/>
                <a:cs typeface="ＭＳ Ｐゴシック"/>
              </a:rPr>
              <a:t>Pilot Programs:</a:t>
            </a:r>
          </a:p>
          <a:p>
            <a:pPr lvl="1">
              <a:spcBef>
                <a:spcPts val="1200"/>
              </a:spcBef>
            </a:pPr>
            <a:r>
              <a:rPr lang="en-US" sz="2000" b="1" dirty="0" err="1">
                <a:latin typeface="Helvetica" pitchFamily="34" charset="0"/>
                <a:ea typeface="ＭＳ Ｐゴシック"/>
              </a:rPr>
              <a:t>MetroLinx</a:t>
            </a:r>
            <a:endParaRPr lang="en-US" sz="2000" b="1" dirty="0">
              <a:latin typeface="Helvetica" pitchFamily="34" charset="0"/>
              <a:ea typeface="ＭＳ Ｐゴシック"/>
            </a:endParaRPr>
          </a:p>
          <a:p>
            <a:pPr lvl="1">
              <a:spcBef>
                <a:spcPts val="1200"/>
              </a:spcBef>
            </a:pPr>
            <a:r>
              <a:rPr lang="en-US" sz="2000" b="1" dirty="0">
                <a:latin typeface="Helvetica" pitchFamily="34" charset="0"/>
                <a:ea typeface="ＭＳ Ｐゴシック"/>
              </a:rPr>
              <a:t>Alberta Transportation </a:t>
            </a:r>
          </a:p>
          <a:p>
            <a:pPr lvl="1">
              <a:spcBef>
                <a:spcPts val="1200"/>
              </a:spcBef>
            </a:pPr>
            <a:r>
              <a:rPr lang="en-US" sz="2000" b="1" dirty="0">
                <a:latin typeface="Helvetica" pitchFamily="34" charset="0"/>
                <a:ea typeface="ＭＳ Ｐゴシック"/>
              </a:rPr>
              <a:t>PSPC (National Capital Region)</a:t>
            </a:r>
          </a:p>
        </p:txBody>
      </p:sp>
    </p:spTree>
    <p:extLst>
      <p:ext uri="{BB962C8B-B14F-4D97-AF65-F5344CB8AC3E}">
        <p14:creationId xmlns:p14="http://schemas.microsoft.com/office/powerpoint/2010/main" val="360854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8474" y="243556"/>
            <a:ext cx="9220957" cy="1371600"/>
          </a:xfrm>
          <a:prstGeom prst="rect">
            <a:avLst/>
          </a:prstGeom>
          <a:solidFill>
            <a:srgbClr val="BF31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Neue Condensed" pitchFamily="34" charset="0"/>
            </a:endParaRPr>
          </a:p>
        </p:txBody>
      </p:sp>
      <p:sp>
        <p:nvSpPr>
          <p:cNvPr id="10241" name="Rectangle 2"/>
          <p:cNvSpPr>
            <a:spLocks noGrp="1"/>
          </p:cNvSpPr>
          <p:nvPr>
            <p:ph type="title"/>
          </p:nvPr>
        </p:nvSpPr>
        <p:spPr>
          <a:xfrm>
            <a:off x="617435" y="254617"/>
            <a:ext cx="7909132" cy="1200997"/>
          </a:xfrm>
        </p:spPr>
        <p:txBody>
          <a:bodyPr/>
          <a:lstStyle/>
          <a:p>
            <a:r>
              <a:rPr lang="en-CA" sz="3600" i="1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An Analysis of Issues </a:t>
            </a:r>
            <a:br>
              <a:rPr lang="en-CA" sz="3600" i="1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</a:br>
            <a:r>
              <a:rPr lang="en-CA" sz="3600" i="1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Pertaining to QBS</a:t>
            </a:r>
            <a:endParaRPr lang="en-US" sz="3600" i="1" dirty="0">
              <a:solidFill>
                <a:schemeClr val="bg1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242" name="Rectangle 3"/>
          <p:cNvSpPr>
            <a:spLocks noGrp="1"/>
          </p:cNvSpPr>
          <p:nvPr>
            <p:ph type="body" idx="1"/>
          </p:nvPr>
        </p:nvSpPr>
        <p:spPr>
          <a:xfrm>
            <a:off x="885915" y="1847855"/>
            <a:ext cx="7372185" cy="4248151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400" dirty="0">
                <a:latin typeface="Helvetica" pitchFamily="34" charset="0"/>
                <a:ea typeface="ＭＳ Ｐゴシック"/>
                <a:cs typeface="ＭＳ Ｐゴシック"/>
              </a:rPr>
              <a:t>Georgia Institute of Technology and University of Colorado (2009)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latin typeface="Helvetica" pitchFamily="34" charset="0"/>
                <a:ea typeface="ＭＳ Ｐゴシック"/>
                <a:cs typeface="ＭＳ Ｐゴシック"/>
              </a:rPr>
              <a:t>Reviewed over 200 projects across the USA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latin typeface="Helvetica" pitchFamily="34" charset="0"/>
                <a:ea typeface="ＭＳ Ｐゴシック"/>
                <a:cs typeface="ＭＳ Ｐゴシック"/>
              </a:rPr>
              <a:t>93% of clients expressed high or very high satisfaction with consultants selected using QBS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latin typeface="Helvetica" pitchFamily="34" charset="0"/>
                <a:ea typeface="ＭＳ Ｐゴシック"/>
                <a:cs typeface="ＭＳ Ｐゴシック"/>
              </a:rPr>
              <a:t>QBS reduced construction change orders costs by 70%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latin typeface="Helvetica" pitchFamily="34" charset="0"/>
                <a:ea typeface="ＭＳ Ｐゴシック"/>
                <a:cs typeface="ＭＳ Ｐゴシック"/>
              </a:rPr>
              <a:t>QBS reduced schedule overruns by 20%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latin typeface="Helvetica" pitchFamily="34" charset="0"/>
                <a:ea typeface="ＭＳ Ｐゴシック"/>
                <a:cs typeface="ＭＳ Ｐゴシック"/>
              </a:rPr>
              <a:t>QBS provided better ability to address societal issues or stakeholder concerns</a:t>
            </a:r>
          </a:p>
        </p:txBody>
      </p:sp>
    </p:spTree>
    <p:extLst>
      <p:ext uri="{BB962C8B-B14F-4D97-AF65-F5344CB8AC3E}">
        <p14:creationId xmlns:p14="http://schemas.microsoft.com/office/powerpoint/2010/main" val="412001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TextBox 19"/>
          <p:cNvSpPr txBox="1">
            <a:spLocks noChangeArrowheads="1"/>
          </p:cNvSpPr>
          <p:nvPr/>
        </p:nvSpPr>
        <p:spPr bwMode="auto">
          <a:xfrm>
            <a:off x="1512163" y="1939537"/>
            <a:ext cx="6781241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891" indent="-342891">
              <a:buFont typeface="Arial" pitchFamily="34" charset="0"/>
              <a:buChar char="•"/>
            </a:pPr>
            <a:r>
              <a:rPr lang="en-CA" sz="2400" dirty="0">
                <a:latin typeface="Helvetica" charset="0"/>
                <a:ea typeface="Helvetica" charset="0"/>
                <a:cs typeface="Helvetica" charset="0"/>
              </a:rPr>
              <a:t>Voice for the business of consulting engineering in Canada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342891" indent="-342891">
              <a:buFont typeface="Arial" pitchFamily="34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Represents over 400 firms across Canada</a:t>
            </a:r>
          </a:p>
          <a:p>
            <a:pPr marL="342891" indent="-342891">
              <a:buFont typeface="Arial" pitchFamily="34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Member firms collectively employ over 60,000 Canadians</a:t>
            </a:r>
          </a:p>
          <a:p>
            <a:pPr marL="342891" indent="-342891">
              <a:buFont typeface="Arial" pitchFamily="34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Most members firms are SMEs</a:t>
            </a:r>
          </a:p>
          <a:p>
            <a:pPr marL="342891" indent="-342891">
              <a:buFont typeface="Arial" pitchFamily="34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Members provide a wide range of engineering and other professional services to public and private clients</a:t>
            </a:r>
          </a:p>
          <a:p>
            <a:pPr marL="342891" indent="-342891">
              <a:buFont typeface="Arial" pitchFamily="34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Federation of 12 provincial and territorial associations (including Consulting Engineers of Ontario)</a:t>
            </a:r>
          </a:p>
          <a:p>
            <a:endParaRPr lang="en-US" dirty="0">
              <a:latin typeface="Calibri" charset="0"/>
            </a:endParaRPr>
          </a:p>
          <a:p>
            <a:endParaRPr lang="en-US" dirty="0">
              <a:latin typeface="Calibri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13B353-DB21-4C66-B006-E8C90127943E}"/>
              </a:ext>
            </a:extLst>
          </p:cNvPr>
          <p:cNvSpPr/>
          <p:nvPr/>
        </p:nvSpPr>
        <p:spPr>
          <a:xfrm>
            <a:off x="-38474" y="243556"/>
            <a:ext cx="9220957" cy="1371600"/>
          </a:xfrm>
          <a:prstGeom prst="rect">
            <a:avLst/>
          </a:prstGeom>
          <a:solidFill>
            <a:srgbClr val="BF31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Neue Condensed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4FD3F3-AE60-4625-8ABC-E6794E5EE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538" y="74434"/>
            <a:ext cx="4768939" cy="158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1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4" t="39044" r="11901" b="21864"/>
          <a:stretch/>
        </p:blipFill>
        <p:spPr>
          <a:xfrm>
            <a:off x="1" y="-123238"/>
            <a:ext cx="9144000" cy="6981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38474" y="243556"/>
            <a:ext cx="9220957" cy="1371600"/>
          </a:xfrm>
          <a:prstGeom prst="rect">
            <a:avLst/>
          </a:prstGeom>
          <a:solidFill>
            <a:srgbClr val="BF31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Neue Condensed" pitchFamily="34" charset="0"/>
            </a:endParaRPr>
          </a:p>
        </p:txBody>
      </p:sp>
      <p:sp>
        <p:nvSpPr>
          <p:cNvPr id="10241" name="Rectangle 2"/>
          <p:cNvSpPr>
            <a:spLocks noGrp="1"/>
          </p:cNvSpPr>
          <p:nvPr>
            <p:ph type="title"/>
          </p:nvPr>
        </p:nvSpPr>
        <p:spPr>
          <a:xfrm>
            <a:off x="931868" y="340076"/>
            <a:ext cx="7566679" cy="1200997"/>
          </a:xfrm>
        </p:spPr>
        <p:txBody>
          <a:bodyPr/>
          <a:lstStyle/>
          <a:p>
            <a:r>
              <a:rPr lang="en-CA" sz="3600" i="1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An Analysis and Comparison of Maryland and Florida Systems</a:t>
            </a:r>
            <a:endParaRPr lang="en-US" sz="3600" i="1" dirty="0">
              <a:solidFill>
                <a:schemeClr val="bg1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81" y="5727670"/>
            <a:ext cx="189403" cy="2606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998" y="2085999"/>
            <a:ext cx="182708" cy="25147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60023" y="1615157"/>
            <a:ext cx="6965323" cy="328792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Helvetica" panose="020B0604020202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60025" y="4903593"/>
            <a:ext cx="6020878" cy="987061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Helvetica" panose="020B0604020202030204" pitchFamily="34" charset="0"/>
            </a:endParaRPr>
          </a:p>
        </p:txBody>
      </p:sp>
      <p:sp>
        <p:nvSpPr>
          <p:cNvPr id="10242" name="Rectangle 3"/>
          <p:cNvSpPr>
            <a:spLocks noGrp="1"/>
          </p:cNvSpPr>
          <p:nvPr>
            <p:ph type="body" idx="1"/>
          </p:nvPr>
        </p:nvSpPr>
        <p:spPr>
          <a:xfrm>
            <a:off x="6" y="1625185"/>
            <a:ext cx="6905299" cy="4637881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CA" sz="24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American Institute of Architects (1985)</a:t>
            </a:r>
          </a:p>
          <a:p>
            <a:pPr>
              <a:spcBef>
                <a:spcPts val="1200"/>
              </a:spcBef>
            </a:pPr>
            <a:r>
              <a:rPr lang="en-CA" sz="24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Compared QBS (Florida) to Qualifications/Price-Based System (Maryland)</a:t>
            </a:r>
            <a:endParaRPr lang="en-US" sz="2400" dirty="0">
              <a:solidFill>
                <a:schemeClr val="bg1"/>
              </a:solidFill>
              <a:latin typeface="Helvetica" pitchFamily="34" charset="0"/>
              <a:ea typeface="ＭＳ Ｐゴシック"/>
              <a:cs typeface="ＭＳ Ｐゴシック"/>
            </a:endParaRP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Maryland’s process was significantly more expensive and took longer</a:t>
            </a:r>
          </a:p>
          <a:p>
            <a:pPr>
              <a:spcBef>
                <a:spcPts val="1200"/>
              </a:spcBef>
            </a:pPr>
            <a:r>
              <a:rPr lang="en-CA" sz="24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Maryland’s Qualifications/Price-Based System resulted in low-bidder winning 85% of the time</a:t>
            </a:r>
          </a:p>
          <a:p>
            <a:pPr>
              <a:spcBef>
                <a:spcPts val="1200"/>
              </a:spcBef>
            </a:pPr>
            <a:r>
              <a:rPr lang="en-CA" sz="24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Florida viewed as “preferred client”</a:t>
            </a:r>
          </a:p>
          <a:p>
            <a:pPr>
              <a:spcBef>
                <a:spcPts val="1200"/>
              </a:spcBef>
            </a:pPr>
            <a:r>
              <a:rPr lang="en-CA" sz="24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Maryland viewed as “client of last resort”</a:t>
            </a:r>
          </a:p>
          <a:p>
            <a:pPr>
              <a:spcBef>
                <a:spcPts val="1200"/>
              </a:spcBef>
            </a:pPr>
            <a:endParaRPr lang="en-US" sz="2400" dirty="0">
              <a:solidFill>
                <a:schemeClr val="bg1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7395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7" t="25111" r="14880" b="47841"/>
          <a:stretch/>
        </p:blipFill>
        <p:spPr>
          <a:xfrm>
            <a:off x="1" y="-123238"/>
            <a:ext cx="9144000" cy="6981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38474" y="243556"/>
            <a:ext cx="9220957" cy="1371600"/>
          </a:xfrm>
          <a:prstGeom prst="rect">
            <a:avLst/>
          </a:prstGeom>
          <a:solidFill>
            <a:srgbClr val="BF31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Neue Condensed" pitchFamily="34" charset="0"/>
            </a:endParaRPr>
          </a:p>
        </p:txBody>
      </p:sp>
      <p:sp>
        <p:nvSpPr>
          <p:cNvPr id="10241" name="Rectangle 2"/>
          <p:cNvSpPr>
            <a:spLocks noGrp="1"/>
          </p:cNvSpPr>
          <p:nvPr>
            <p:ph type="title"/>
          </p:nvPr>
        </p:nvSpPr>
        <p:spPr>
          <a:xfrm>
            <a:off x="931868" y="340076"/>
            <a:ext cx="7566679" cy="1200997"/>
          </a:xfrm>
        </p:spPr>
        <p:txBody>
          <a:bodyPr/>
          <a:lstStyle/>
          <a:p>
            <a:r>
              <a:rPr lang="en-CA" sz="3600" i="1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QBS for the Procurement of Professional A/E Services </a:t>
            </a:r>
            <a:endParaRPr lang="en-US" sz="3600" i="1" dirty="0">
              <a:solidFill>
                <a:schemeClr val="bg1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067" y="4268304"/>
            <a:ext cx="411895" cy="5669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0988" y="1673230"/>
            <a:ext cx="7945821" cy="2457343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Helvetica" panose="020B0604020202030204" pitchFamily="34" charset="0"/>
            </a:endParaRPr>
          </a:p>
        </p:txBody>
      </p:sp>
      <p:sp>
        <p:nvSpPr>
          <p:cNvPr id="10242" name="Rectangle 3"/>
          <p:cNvSpPr>
            <a:spLocks noGrp="1"/>
          </p:cNvSpPr>
          <p:nvPr>
            <p:ph type="body" idx="1"/>
          </p:nvPr>
        </p:nvSpPr>
        <p:spPr>
          <a:xfrm>
            <a:off x="973038" y="1924502"/>
            <a:ext cx="7713771" cy="4644737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CA" sz="24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Polytechnic University of New York (2002)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“QBS offers significant advantages over competitive bidding”</a:t>
            </a:r>
          </a:p>
          <a:p>
            <a:pPr>
              <a:spcBef>
                <a:spcPts val="1200"/>
              </a:spcBef>
            </a:pPr>
            <a:r>
              <a:rPr lang="en-CA" sz="24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“QBS… is cost-competitive and has the best potential to reduce long-term project costs”</a:t>
            </a:r>
          </a:p>
          <a:p>
            <a:pPr>
              <a:spcBef>
                <a:spcPts val="1200"/>
              </a:spcBef>
            </a:pPr>
            <a:endParaRPr lang="en-US" sz="2400" dirty="0">
              <a:solidFill>
                <a:schemeClr val="bg1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8749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5" t="11400" r="4173" b="23237"/>
          <a:stretch/>
        </p:blipFill>
        <p:spPr>
          <a:xfrm>
            <a:off x="-38479" y="1"/>
            <a:ext cx="918248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38474" y="243556"/>
            <a:ext cx="9220957" cy="1371600"/>
          </a:xfrm>
          <a:prstGeom prst="rect">
            <a:avLst/>
          </a:prstGeom>
          <a:solidFill>
            <a:srgbClr val="BF31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Neue Condensed" pitchFamily="34" charset="0"/>
            </a:endParaRPr>
          </a:p>
        </p:txBody>
      </p:sp>
      <p:sp>
        <p:nvSpPr>
          <p:cNvPr id="10241" name="Rectangle 2"/>
          <p:cNvSpPr>
            <a:spLocks noGrp="1"/>
          </p:cNvSpPr>
          <p:nvPr>
            <p:ph type="title"/>
          </p:nvPr>
        </p:nvSpPr>
        <p:spPr>
          <a:xfrm>
            <a:off x="931868" y="246072"/>
            <a:ext cx="7566679" cy="1200997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Canadian Example: City of London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08"/>
          <a:stretch/>
        </p:blipFill>
        <p:spPr>
          <a:xfrm>
            <a:off x="7824953" y="5670236"/>
            <a:ext cx="1040524" cy="9985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94735" y="1673229"/>
            <a:ext cx="6716071" cy="4779187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Helvetica" panose="020B0604020202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28" y="4551760"/>
            <a:ext cx="411895" cy="566911"/>
          </a:xfrm>
          <a:prstGeom prst="rect">
            <a:avLst/>
          </a:prstGeom>
        </p:spPr>
      </p:pic>
      <p:sp>
        <p:nvSpPr>
          <p:cNvPr id="10242" name="Rectangle 3"/>
          <p:cNvSpPr>
            <a:spLocks noGrp="1"/>
          </p:cNvSpPr>
          <p:nvPr>
            <p:ph type="body" idx="1"/>
          </p:nvPr>
        </p:nvSpPr>
        <p:spPr>
          <a:xfrm>
            <a:off x="1306324" y="1801509"/>
            <a:ext cx="7273663" cy="4650907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4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After pilot program, QBS introduced in 2007</a:t>
            </a:r>
          </a:p>
          <a:p>
            <a:pPr>
              <a:spcBef>
                <a:spcPts val="1200"/>
              </a:spcBef>
            </a:pPr>
            <a:r>
              <a:rPr lang="en-CA" sz="24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Focus on quality and life-cycle costs, not consultant fees</a:t>
            </a:r>
          </a:p>
          <a:p>
            <a:pPr>
              <a:spcBef>
                <a:spcPts val="1200"/>
              </a:spcBef>
            </a:pPr>
            <a:r>
              <a:rPr lang="en-CA" sz="24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Design the solution for the problem</a:t>
            </a:r>
          </a:p>
          <a:p>
            <a:pPr>
              <a:spcBef>
                <a:spcPts val="1200"/>
              </a:spcBef>
            </a:pPr>
            <a:r>
              <a:rPr lang="en-CA" sz="24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Quicker into design – 3 month saving</a:t>
            </a:r>
          </a:p>
          <a:p>
            <a:pPr>
              <a:spcBef>
                <a:spcPts val="1200"/>
              </a:spcBef>
            </a:pPr>
            <a:r>
              <a:rPr lang="en-CA" sz="24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Staff savings – 200 to 400 hours</a:t>
            </a:r>
          </a:p>
          <a:p>
            <a:pPr>
              <a:spcBef>
                <a:spcPts val="1200"/>
              </a:spcBef>
            </a:pPr>
            <a:r>
              <a:rPr lang="en-CA" sz="24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Profession savings - $70k to $100k</a:t>
            </a:r>
          </a:p>
          <a:p>
            <a:pPr>
              <a:spcBef>
                <a:spcPts val="1200"/>
              </a:spcBef>
            </a:pPr>
            <a:endParaRPr lang="en-CA" sz="2400" dirty="0">
              <a:solidFill>
                <a:schemeClr val="bg1"/>
              </a:solidFill>
              <a:latin typeface="Helvetica" pitchFamily="34" charset="0"/>
              <a:ea typeface="ＭＳ Ｐゴシック"/>
              <a:cs typeface="ＭＳ Ｐゴシック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CA" sz="24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	</a:t>
            </a:r>
            <a:r>
              <a:rPr lang="en-CA" sz="2400" i="1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Source: City Manager 2008</a:t>
            </a:r>
          </a:p>
        </p:txBody>
      </p:sp>
    </p:spTree>
    <p:extLst>
      <p:ext uri="{BB962C8B-B14F-4D97-AF65-F5344CB8AC3E}">
        <p14:creationId xmlns:p14="http://schemas.microsoft.com/office/powerpoint/2010/main" val="131971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5" t="11400" r="4173" b="23237"/>
          <a:stretch/>
        </p:blipFill>
        <p:spPr>
          <a:xfrm>
            <a:off x="-38479" y="1"/>
            <a:ext cx="918248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38474" y="243556"/>
            <a:ext cx="9220957" cy="1371600"/>
          </a:xfrm>
          <a:prstGeom prst="rect">
            <a:avLst/>
          </a:prstGeom>
          <a:solidFill>
            <a:srgbClr val="BF31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Neue Condensed" pitchFamily="34" charset="0"/>
            </a:endParaRPr>
          </a:p>
        </p:txBody>
      </p:sp>
      <p:sp>
        <p:nvSpPr>
          <p:cNvPr id="10241" name="Rectangle 2"/>
          <p:cNvSpPr>
            <a:spLocks noGrp="1"/>
          </p:cNvSpPr>
          <p:nvPr>
            <p:ph type="title"/>
          </p:nvPr>
        </p:nvSpPr>
        <p:spPr>
          <a:xfrm>
            <a:off x="931868" y="246072"/>
            <a:ext cx="7566679" cy="1200997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Canadian Example: City of London</a:t>
            </a:r>
          </a:p>
        </p:txBody>
      </p:sp>
      <p:sp>
        <p:nvSpPr>
          <p:cNvPr id="9" name="Rectangle 8"/>
          <p:cNvSpPr/>
          <p:nvPr/>
        </p:nvSpPr>
        <p:spPr>
          <a:xfrm>
            <a:off x="1194733" y="1673229"/>
            <a:ext cx="6939341" cy="4779187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Helvetica" panose="020B0604020202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08"/>
          <a:stretch/>
        </p:blipFill>
        <p:spPr>
          <a:xfrm>
            <a:off x="8059717" y="5699537"/>
            <a:ext cx="1040524" cy="9985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28" y="4551760"/>
            <a:ext cx="411895" cy="566911"/>
          </a:xfrm>
          <a:prstGeom prst="rect">
            <a:avLst/>
          </a:prstGeom>
        </p:spPr>
      </p:pic>
      <p:sp>
        <p:nvSpPr>
          <p:cNvPr id="10242" name="Rectangle 3"/>
          <p:cNvSpPr>
            <a:spLocks noGrp="1"/>
          </p:cNvSpPr>
          <p:nvPr>
            <p:ph type="body" idx="1"/>
          </p:nvPr>
        </p:nvSpPr>
        <p:spPr>
          <a:xfrm>
            <a:off x="1306324" y="1815157"/>
            <a:ext cx="7273663" cy="4637259"/>
          </a:xfrm>
        </p:spPr>
        <p:txBody>
          <a:bodyPr/>
          <a:lstStyle/>
          <a:p>
            <a:r>
              <a:rPr lang="en-CA" sz="2400" dirty="0">
                <a:solidFill>
                  <a:schemeClr val="bg1"/>
                </a:solidFill>
                <a:latin typeface="Helvetica" pitchFamily="34" charset="0"/>
              </a:rPr>
              <a:t>Getting better quality work from the same consultants with much less effort</a:t>
            </a:r>
          </a:p>
          <a:p>
            <a:r>
              <a:rPr lang="en-CA" sz="2400" dirty="0">
                <a:solidFill>
                  <a:schemeClr val="bg1"/>
                </a:solidFill>
                <a:latin typeface="Helvetica" pitchFamily="34" charset="0"/>
              </a:rPr>
              <a:t>More control over project scope</a:t>
            </a:r>
          </a:p>
          <a:p>
            <a:r>
              <a:rPr lang="en-CA" sz="2400" dirty="0">
                <a:solidFill>
                  <a:schemeClr val="bg1"/>
                </a:solidFill>
                <a:latin typeface="Helvetica" pitchFamily="34" charset="0"/>
              </a:rPr>
              <a:t>The best consultants can be competitive under QBS</a:t>
            </a:r>
          </a:p>
          <a:p>
            <a:r>
              <a:rPr lang="en-CA" sz="2400" dirty="0">
                <a:solidFill>
                  <a:schemeClr val="bg1"/>
                </a:solidFill>
                <a:latin typeface="Helvetica" pitchFamily="34" charset="0"/>
              </a:rPr>
              <a:t>City is a preferred client</a:t>
            </a:r>
          </a:p>
          <a:p>
            <a:r>
              <a:rPr lang="en-CA" sz="2400" dirty="0">
                <a:solidFill>
                  <a:schemeClr val="bg1"/>
                </a:solidFill>
                <a:latin typeface="Helvetica" pitchFamily="34" charset="0"/>
              </a:rPr>
              <a:t>More senior staff involvement provides</a:t>
            </a:r>
          </a:p>
          <a:p>
            <a:r>
              <a:rPr lang="en-CA" sz="2400" dirty="0">
                <a:solidFill>
                  <a:schemeClr val="bg1"/>
                </a:solidFill>
                <a:latin typeface="Helvetica" pitchFamily="34" charset="0"/>
              </a:rPr>
              <a:t>Better oversight</a:t>
            </a:r>
            <a:endParaRPr lang="en-CA" sz="2400" dirty="0">
              <a:solidFill>
                <a:schemeClr val="bg1"/>
              </a:solidFill>
              <a:latin typeface="Helvetica" pitchFamily="34" charset="0"/>
              <a:ea typeface="ＭＳ Ｐゴシック"/>
              <a:cs typeface="ＭＳ Ｐゴシック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CA" sz="24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	</a:t>
            </a:r>
            <a:endParaRPr lang="en-CA" sz="2400" i="1" dirty="0">
              <a:solidFill>
                <a:schemeClr val="bg1"/>
              </a:solidFill>
              <a:latin typeface="Helvetica" pitchFamily="34" charset="0"/>
              <a:ea typeface="ＭＳ Ｐゴシック"/>
              <a:cs typeface="ＭＳ Ｐゴシック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CA" sz="2400" i="1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	Source: City Manager 2008</a:t>
            </a:r>
          </a:p>
        </p:txBody>
      </p:sp>
    </p:spTree>
    <p:extLst>
      <p:ext uri="{BB962C8B-B14F-4D97-AF65-F5344CB8AC3E}">
        <p14:creationId xmlns:p14="http://schemas.microsoft.com/office/powerpoint/2010/main" val="29352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TextBox 19"/>
          <p:cNvSpPr txBox="1">
            <a:spLocks noChangeArrowheads="1"/>
          </p:cNvSpPr>
          <p:nvPr/>
        </p:nvSpPr>
        <p:spPr bwMode="auto">
          <a:xfrm>
            <a:off x="1512158" y="1939536"/>
            <a:ext cx="6643019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891" indent="-342891" eaLnBrk="0" hangingPunct="0">
              <a:spcBef>
                <a:spcPts val="1200"/>
              </a:spcBef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Helvetica" pitchFamily="34" charset="0"/>
              </a:rPr>
              <a:t>The right team for the right job</a:t>
            </a:r>
          </a:p>
          <a:p>
            <a:pPr marL="342891" indent="-342891" eaLnBrk="0" hangingPunct="0">
              <a:spcBef>
                <a:spcPts val="1200"/>
              </a:spcBef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Helvetica" pitchFamily="34" charset="0"/>
              </a:rPr>
              <a:t>Realistic schedules and budgets</a:t>
            </a:r>
          </a:p>
          <a:p>
            <a:pPr marL="342891" indent="-342891" eaLnBrk="0" hangingPunct="0">
              <a:spcBef>
                <a:spcPts val="1200"/>
              </a:spcBef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Helvetica" pitchFamily="34" charset="0"/>
              </a:rPr>
              <a:t>Fewer change orders and disputes</a:t>
            </a:r>
          </a:p>
          <a:p>
            <a:pPr marL="342891" indent="-342891" eaLnBrk="0" hangingPunct="0">
              <a:spcBef>
                <a:spcPts val="1200"/>
              </a:spcBef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Helvetica" pitchFamily="34" charset="0"/>
              </a:rPr>
              <a:t>Better business relationship between  parties</a:t>
            </a:r>
          </a:p>
          <a:p>
            <a:pPr marL="342891" indent="-342891" eaLnBrk="0" hangingPunct="0">
              <a:spcBef>
                <a:spcPts val="1200"/>
              </a:spcBef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Helvetica" pitchFamily="34" charset="0"/>
              </a:rPr>
              <a:t>Better service, better quality &amp; </a:t>
            </a:r>
            <a:r>
              <a:rPr lang="en-US" sz="2400" u="sng" dirty="0">
                <a:solidFill>
                  <a:prstClr val="black"/>
                </a:solidFill>
                <a:latin typeface="Helvetica" pitchFamily="34" charset="0"/>
              </a:rPr>
              <a:t>better value for taxpayers</a:t>
            </a:r>
          </a:p>
          <a:p>
            <a:endParaRPr lang="en-CA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13B353-DB21-4C66-B006-E8C90127943E}"/>
              </a:ext>
            </a:extLst>
          </p:cNvPr>
          <p:cNvSpPr/>
          <p:nvPr/>
        </p:nvSpPr>
        <p:spPr>
          <a:xfrm>
            <a:off x="-38474" y="243556"/>
            <a:ext cx="9220957" cy="1371600"/>
          </a:xfrm>
          <a:prstGeom prst="rect">
            <a:avLst/>
          </a:prstGeom>
          <a:solidFill>
            <a:srgbClr val="BF31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Neue Condensed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F3B50F-4C89-4BB0-B02A-E37153AAA00F}"/>
              </a:ext>
            </a:extLst>
          </p:cNvPr>
          <p:cNvSpPr txBox="1"/>
          <p:nvPr/>
        </p:nvSpPr>
        <p:spPr>
          <a:xfrm>
            <a:off x="899617" y="542268"/>
            <a:ext cx="8006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QBS outcomes</a:t>
            </a:r>
          </a:p>
        </p:txBody>
      </p:sp>
    </p:spTree>
    <p:extLst>
      <p:ext uri="{BB962C8B-B14F-4D97-AF65-F5344CB8AC3E}">
        <p14:creationId xmlns:p14="http://schemas.microsoft.com/office/powerpoint/2010/main" val="174181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TextBox 19"/>
          <p:cNvSpPr txBox="1">
            <a:spLocks noChangeArrowheads="1"/>
          </p:cNvSpPr>
          <p:nvPr/>
        </p:nvSpPr>
        <p:spPr bwMode="auto">
          <a:xfrm>
            <a:off x="1512158" y="1939536"/>
            <a:ext cx="6643019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en-CA" sz="2400" dirty="0"/>
              <a:t>PSPC have been working with design and construction stakeholders in recent months to get familiarized with QBS 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CA" sz="2400" dirty="0"/>
              <a:t>We have jointly examined other international and provincial jurisdictions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CA" sz="2400" dirty="0"/>
              <a:t>Projects that used QBS for procurement were shown to have both lower construction costs and schedule delays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CA" sz="2400" dirty="0"/>
              <a:t>PSPC issued two QBS procurements as pilot in 2018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endParaRPr lang="en-CA" sz="2400" dirty="0"/>
          </a:p>
          <a:p>
            <a:endParaRPr lang="en-CA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13B353-DB21-4C66-B006-E8C90127943E}"/>
              </a:ext>
            </a:extLst>
          </p:cNvPr>
          <p:cNvSpPr/>
          <p:nvPr/>
        </p:nvSpPr>
        <p:spPr>
          <a:xfrm>
            <a:off x="-38474" y="243556"/>
            <a:ext cx="9220957" cy="1371600"/>
          </a:xfrm>
          <a:prstGeom prst="rect">
            <a:avLst/>
          </a:prstGeom>
          <a:solidFill>
            <a:srgbClr val="BF31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Neue Condensed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F3B50F-4C89-4BB0-B02A-E37153AAA00F}"/>
              </a:ext>
            </a:extLst>
          </p:cNvPr>
          <p:cNvSpPr txBox="1"/>
          <p:nvPr/>
        </p:nvSpPr>
        <p:spPr>
          <a:xfrm>
            <a:off x="899617" y="542268"/>
            <a:ext cx="8006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Current situation</a:t>
            </a:r>
          </a:p>
        </p:txBody>
      </p:sp>
    </p:spTree>
    <p:extLst>
      <p:ext uri="{BB962C8B-B14F-4D97-AF65-F5344CB8AC3E}">
        <p14:creationId xmlns:p14="http://schemas.microsoft.com/office/powerpoint/2010/main" val="361225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6" r="8404"/>
          <a:stretch/>
        </p:blipFill>
        <p:spPr>
          <a:xfrm>
            <a:off x="0" y="5"/>
            <a:ext cx="9144000" cy="6869907"/>
          </a:xfrm>
          <a:prstGeom prst="rect">
            <a:avLst/>
          </a:prstGeom>
        </p:spPr>
      </p:pic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457210" y="4791972"/>
            <a:ext cx="8904287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</a:rPr>
              <a:t>“Not everything that counts can be counted; </a:t>
            </a:r>
          </a:p>
          <a:p>
            <a:r>
              <a:rPr lang="en-US" sz="2800" b="1" i="1" dirty="0">
                <a:solidFill>
                  <a:schemeClr val="bg1"/>
                </a:solidFill>
              </a:rPr>
              <a:t>and not everything that can be counted counts.”</a:t>
            </a:r>
            <a:endParaRPr lang="en-US" sz="2000" b="1" dirty="0">
              <a:solidFill>
                <a:srgbClr val="800000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                                                        - Albert Einstein, Famous Genius</a:t>
            </a:r>
          </a:p>
        </p:txBody>
      </p:sp>
    </p:spTree>
    <p:extLst>
      <p:ext uri="{BB962C8B-B14F-4D97-AF65-F5344CB8AC3E}">
        <p14:creationId xmlns:p14="http://schemas.microsoft.com/office/powerpoint/2010/main" val="337678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66436" y="3105844"/>
            <a:ext cx="3129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4684573" y="3052863"/>
            <a:ext cx="3129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64"/>
          <a:stretch/>
        </p:blipFill>
        <p:spPr>
          <a:xfrm>
            <a:off x="620472" y="1912901"/>
            <a:ext cx="4464383" cy="41805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2820" y="1839442"/>
            <a:ext cx="4799687" cy="4327451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Helvetica" panose="020B060402020203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67226" y="2264743"/>
            <a:ext cx="5142481" cy="3487479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chemeClr val="bg1"/>
                </a:solidFill>
                <a:latin typeface="Helvetica" pitchFamily="34" charset="0"/>
              </a:rPr>
              <a:t>130 Albert St. Suite 420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chemeClr val="bg1"/>
                </a:solidFill>
                <a:latin typeface="Helvetica" pitchFamily="34" charset="0"/>
              </a:rPr>
              <a:t>Ottawa, Ontario K1P 5G4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chemeClr val="bg1"/>
                </a:solidFill>
                <a:latin typeface="Helvetica" pitchFamily="34" charset="0"/>
              </a:rPr>
              <a:t>Tel: 613-236-0569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chemeClr val="bg1"/>
                </a:solidFill>
                <a:latin typeface="Helvetica" pitchFamily="34" charset="0"/>
              </a:rPr>
              <a:t>info@acec.ca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000" b="1" dirty="0">
                <a:solidFill>
                  <a:schemeClr val="bg1"/>
                </a:solidFill>
                <a:latin typeface="Helvetica" pitchFamily="34" charset="0"/>
              </a:rPr>
              <a:t>www.acec.ca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2000" b="1" dirty="0">
              <a:solidFill>
                <a:schemeClr val="bg1"/>
              </a:solidFill>
              <a:latin typeface="Helvetic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2000" b="1" dirty="0">
              <a:solidFill>
                <a:schemeClr val="bg1"/>
              </a:solidFill>
              <a:latin typeface="Helvetic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000" b="1" dirty="0">
                <a:solidFill>
                  <a:schemeClr val="bg1"/>
                </a:solidFill>
                <a:latin typeface="Helvetica" pitchFamily="34" charset="0"/>
              </a:rPr>
              <a:t>THANK YOU!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2000" b="1" dirty="0">
              <a:solidFill>
                <a:schemeClr val="bg1"/>
              </a:solidFill>
              <a:latin typeface="Helvetica" pitchFamily="34" charset="0"/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Helvetica" pitchFamily="34" charset="0"/>
            </a:endParaRPr>
          </a:p>
        </p:txBody>
      </p:sp>
      <p:pic>
        <p:nvPicPr>
          <p:cNvPr id="11" name="Picture 6" descr="InfraGuide 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570" y="1839442"/>
            <a:ext cx="3323451" cy="43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C46AFD3-C421-4958-9F1C-F76030057133}"/>
              </a:ext>
            </a:extLst>
          </p:cNvPr>
          <p:cNvSpPr/>
          <p:nvPr/>
        </p:nvSpPr>
        <p:spPr>
          <a:xfrm>
            <a:off x="-38474" y="243556"/>
            <a:ext cx="9220957" cy="1371600"/>
          </a:xfrm>
          <a:prstGeom prst="rect">
            <a:avLst/>
          </a:prstGeom>
          <a:solidFill>
            <a:srgbClr val="BF31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Neue Condensed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8F698D-6ADD-4202-8EB4-BB7C78268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7538" y="74434"/>
            <a:ext cx="4768939" cy="158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0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TextBox 19"/>
          <p:cNvSpPr txBox="1">
            <a:spLocks noChangeArrowheads="1"/>
          </p:cNvSpPr>
          <p:nvPr/>
        </p:nvSpPr>
        <p:spPr bwMode="auto">
          <a:xfrm>
            <a:off x="1512158" y="1939536"/>
            <a:ext cx="6643019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891" indent="-342891">
              <a:buFont typeface="Arial" pitchFamily="34" charset="0"/>
              <a:buChar char="•"/>
            </a:pPr>
            <a:r>
              <a:rPr lang="en-CA" sz="2400" dirty="0">
                <a:latin typeface="Helvetica" charset="0"/>
                <a:ea typeface="Helvetica" charset="0"/>
                <a:cs typeface="Helvetica" charset="0"/>
              </a:rPr>
              <a:t>Fulfilling government mandates and commitments</a:t>
            </a:r>
          </a:p>
          <a:p>
            <a:pPr marL="342891" indent="-342891">
              <a:buFont typeface="Arial" pitchFamily="34" charset="0"/>
              <a:buChar char="•"/>
            </a:pPr>
            <a:r>
              <a:rPr lang="en-CA" sz="2400" dirty="0">
                <a:latin typeface="Helvetica" charset="0"/>
                <a:ea typeface="Helvetica" charset="0"/>
                <a:cs typeface="Helvetica" charset="0"/>
              </a:rPr>
              <a:t>Access to expertise and experience</a:t>
            </a:r>
          </a:p>
          <a:p>
            <a:pPr marL="342891" indent="-342891">
              <a:buFont typeface="Arial" pitchFamily="34" charset="0"/>
              <a:buChar char="•"/>
            </a:pPr>
            <a:r>
              <a:rPr lang="en-CA" sz="2400" dirty="0">
                <a:latin typeface="Helvetica" charset="0"/>
                <a:ea typeface="Helvetica" charset="0"/>
                <a:cs typeface="Helvetica" charset="0"/>
              </a:rPr>
              <a:t>Providing flexibility and savings</a:t>
            </a:r>
          </a:p>
          <a:p>
            <a:pPr marL="342891" indent="-342891">
              <a:buFont typeface="Arial" pitchFamily="34" charset="0"/>
              <a:buChar char="•"/>
            </a:pPr>
            <a:r>
              <a:rPr lang="en-CA" sz="2400" dirty="0">
                <a:latin typeface="Helvetica" charset="0"/>
                <a:ea typeface="Helvetica" charset="0"/>
                <a:cs typeface="Helvetica" charset="0"/>
              </a:rPr>
              <a:t>Creating jobs and opportunities for Canadians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342891" indent="-342891">
              <a:buFont typeface="Arial" pitchFamily="34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Growing businesses and creating tax revenue</a:t>
            </a:r>
          </a:p>
          <a:p>
            <a:pPr marL="342891" indent="-342891">
              <a:buFont typeface="Arial" pitchFamily="34" charset="0"/>
              <a:buChar char="•"/>
            </a:pPr>
            <a:r>
              <a:rPr lang="en-CA" sz="2400" dirty="0">
                <a:latin typeface="Helvetica" charset="0"/>
                <a:ea typeface="Helvetica" charset="0"/>
                <a:cs typeface="Helvetica" charset="0"/>
              </a:rPr>
              <a:t>Encouraging innovation</a:t>
            </a:r>
          </a:p>
          <a:p>
            <a:pPr marL="342891" indent="-342891">
              <a:buFont typeface="Arial" pitchFamily="34" charset="0"/>
              <a:buChar char="•"/>
            </a:pPr>
            <a:r>
              <a:rPr lang="en-CA" sz="2400" dirty="0">
                <a:latin typeface="Helvetica" charset="0"/>
                <a:ea typeface="Helvetica" charset="0"/>
                <a:cs typeface="Helvetica" charset="0"/>
              </a:rPr>
              <a:t>Fairly sharing risk and reward</a:t>
            </a:r>
          </a:p>
          <a:p>
            <a:pPr marL="342891" indent="-342891">
              <a:buFont typeface="Arial" pitchFamily="34" charset="0"/>
              <a:buChar char="•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dirty="0">
              <a:latin typeface="Calibri" charset="0"/>
            </a:endParaRPr>
          </a:p>
          <a:p>
            <a:endParaRPr lang="en-US" dirty="0">
              <a:latin typeface="Calibri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13B353-DB21-4C66-B006-E8C90127943E}"/>
              </a:ext>
            </a:extLst>
          </p:cNvPr>
          <p:cNvSpPr/>
          <p:nvPr/>
        </p:nvSpPr>
        <p:spPr>
          <a:xfrm>
            <a:off x="-38474" y="243556"/>
            <a:ext cx="9220957" cy="1371600"/>
          </a:xfrm>
          <a:prstGeom prst="rect">
            <a:avLst/>
          </a:prstGeom>
          <a:solidFill>
            <a:srgbClr val="BF31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Neue Condensed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F3B50F-4C89-4BB0-B02A-E37153AAA00F}"/>
              </a:ext>
            </a:extLst>
          </p:cNvPr>
          <p:cNvSpPr txBox="1"/>
          <p:nvPr/>
        </p:nvSpPr>
        <p:spPr>
          <a:xfrm>
            <a:off x="899617" y="542268"/>
            <a:ext cx="8006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The potential of public procurement</a:t>
            </a:r>
          </a:p>
        </p:txBody>
      </p:sp>
    </p:spTree>
    <p:extLst>
      <p:ext uri="{BB962C8B-B14F-4D97-AF65-F5344CB8AC3E}">
        <p14:creationId xmlns:p14="http://schemas.microsoft.com/office/powerpoint/2010/main" val="120672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F7119-6898-490C-AF37-B270A9FC8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689" y="2088490"/>
            <a:ext cx="4976037" cy="4525963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Public agencies adopt </a:t>
            </a:r>
            <a:r>
              <a:rPr lang="en-CA" b="1" i="1" dirty="0"/>
              <a:t>Selecting a Professional Consultant</a:t>
            </a:r>
            <a:r>
              <a:rPr lang="en-CA" dirty="0"/>
              <a:t>, the procurement best practice developed in 2006 by the </a:t>
            </a:r>
            <a:r>
              <a:rPr lang="en-CA" b="1" dirty="0"/>
              <a:t>National Guide to Sustainable Municipal Infrastructure </a:t>
            </a:r>
            <a:r>
              <a:rPr lang="en-CA" dirty="0"/>
              <a:t>(</a:t>
            </a:r>
            <a:r>
              <a:rPr lang="en-CA" dirty="0" err="1"/>
              <a:t>InfraGuide</a:t>
            </a:r>
            <a:r>
              <a:rPr lang="en-CA" dirty="0"/>
              <a:t>)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CDFF23-C998-4433-8993-473F36107BF3}"/>
              </a:ext>
            </a:extLst>
          </p:cNvPr>
          <p:cNvSpPr/>
          <p:nvPr/>
        </p:nvSpPr>
        <p:spPr>
          <a:xfrm>
            <a:off x="-38474" y="243556"/>
            <a:ext cx="9220957" cy="1371600"/>
          </a:xfrm>
          <a:prstGeom prst="rect">
            <a:avLst/>
          </a:prstGeom>
          <a:solidFill>
            <a:srgbClr val="BF31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Neue Condensed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32EE694-C763-4A31-BE43-D7F26A4AE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63" y="243555"/>
            <a:ext cx="7696200" cy="13716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Helvetica" panose="020B0604020202030204" pitchFamily="34" charset="0"/>
                <a:ea typeface="ＭＳ Ｐゴシック"/>
                <a:cs typeface="ＭＳ Ｐゴシック"/>
              </a:rPr>
              <a:t>Our recommendation</a:t>
            </a:r>
          </a:p>
        </p:txBody>
      </p:sp>
      <p:pic>
        <p:nvPicPr>
          <p:cNvPr id="7" name="Picture 6" descr="InfraGuide Cover">
            <a:extLst>
              <a:ext uri="{FF2B5EF4-FFF2-40B4-BE49-F238E27FC236}">
                <a16:creationId xmlns:a16="http://schemas.microsoft.com/office/drawing/2014/main" id="{51BB686C-E053-4607-9E74-748F19403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29" y="2023245"/>
            <a:ext cx="3231284" cy="420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79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8474" y="243556"/>
            <a:ext cx="9220957" cy="1371600"/>
          </a:xfrm>
          <a:prstGeom prst="rect">
            <a:avLst/>
          </a:prstGeom>
          <a:solidFill>
            <a:srgbClr val="BF31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Neue Condensed" pitchFamily="34" charset="0"/>
            </a:endParaRPr>
          </a:p>
        </p:txBody>
      </p:sp>
      <p:sp>
        <p:nvSpPr>
          <p:cNvPr id="10241" name="Rectangle 2"/>
          <p:cNvSpPr>
            <a:spLocks noGrp="1"/>
          </p:cNvSpPr>
          <p:nvPr>
            <p:ph type="title"/>
          </p:nvPr>
        </p:nvSpPr>
        <p:spPr>
          <a:xfrm>
            <a:off x="931868" y="246072"/>
            <a:ext cx="7566679" cy="1369093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Selecting a Professional Consultant</a:t>
            </a:r>
          </a:p>
        </p:txBody>
      </p:sp>
      <p:sp>
        <p:nvSpPr>
          <p:cNvPr id="10242" name="Rectangle 3"/>
          <p:cNvSpPr>
            <a:spLocks noGrp="1"/>
          </p:cNvSpPr>
          <p:nvPr>
            <p:ph type="body" idx="1"/>
          </p:nvPr>
        </p:nvSpPr>
        <p:spPr>
          <a:xfrm>
            <a:off x="4435372" y="2482843"/>
            <a:ext cx="4610479" cy="495300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sz="2000" dirty="0">
                <a:latin typeface="Helvetica" pitchFamily="34" charset="0"/>
                <a:ea typeface="ＭＳ Ｐゴシック"/>
                <a:cs typeface="ＭＳ Ｐゴシック"/>
              </a:rPr>
              <a:t>Developed by the public sector… for the public sector:</a:t>
            </a:r>
          </a:p>
          <a:p>
            <a:pPr indent="-285744">
              <a:spcBef>
                <a:spcPct val="30000"/>
              </a:spcBef>
            </a:pPr>
            <a:r>
              <a:rPr lang="en-CA" sz="2000" dirty="0">
                <a:solidFill>
                  <a:prstClr val="black"/>
                </a:solidFill>
                <a:latin typeface="Helvetica" pitchFamily="34" charset="0"/>
                <a:cs typeface="Helvetica" panose="020B0604020202030204" pitchFamily="34" charset="0"/>
              </a:rPr>
              <a:t>Federation of Canadian Municipalities</a:t>
            </a:r>
          </a:p>
          <a:p>
            <a:pPr indent="-285744">
              <a:spcBef>
                <a:spcPct val="30000"/>
              </a:spcBef>
            </a:pPr>
            <a:r>
              <a:rPr lang="en-CA" sz="2000" dirty="0">
                <a:solidFill>
                  <a:prstClr val="black"/>
                </a:solidFill>
                <a:latin typeface="Helvetica" pitchFamily="34" charset="0"/>
                <a:cs typeface="Helvetica" panose="020B0604020202030204" pitchFamily="34" charset="0"/>
              </a:rPr>
              <a:t>National Research Council</a:t>
            </a:r>
          </a:p>
          <a:p>
            <a:pPr indent="-285744">
              <a:spcBef>
                <a:spcPct val="30000"/>
              </a:spcBef>
            </a:pPr>
            <a:r>
              <a:rPr lang="en-CA" sz="2000" dirty="0">
                <a:solidFill>
                  <a:prstClr val="black"/>
                </a:solidFill>
                <a:latin typeface="Helvetica" pitchFamily="34" charset="0"/>
                <a:cs typeface="Helvetica" panose="020B0604020202030204" pitchFamily="34" charset="0"/>
              </a:rPr>
              <a:t>Infrastructure Canada</a:t>
            </a:r>
          </a:p>
          <a:p>
            <a:pPr indent="-285744">
              <a:spcBef>
                <a:spcPct val="30000"/>
              </a:spcBef>
            </a:pPr>
            <a:r>
              <a:rPr lang="en-CA" sz="2000" dirty="0">
                <a:solidFill>
                  <a:prstClr val="black"/>
                </a:solidFill>
                <a:latin typeface="Helvetica" pitchFamily="34" charset="0"/>
                <a:cs typeface="Helvetica" panose="020B0604020202030204" pitchFamily="34" charset="0"/>
              </a:rPr>
              <a:t>Canadian Public Works Association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dirty="0">
                <a:latin typeface="Helvetica" pitchFamily="34" charset="0"/>
                <a:ea typeface="ＭＳ Ｐゴシック"/>
                <a:cs typeface="ＭＳ Ｐゴシック"/>
              </a:rPr>
              <a:t>Based on extensive interviews and research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b="1" dirty="0">
                <a:latin typeface="Helvetica" pitchFamily="34" charset="0"/>
                <a:ea typeface="ＭＳ Ｐゴシック"/>
                <a:cs typeface="ＭＳ Ｐゴシック"/>
              </a:rPr>
              <a:t>Recommends “competitive qualifications-based process” (QBS)</a:t>
            </a:r>
          </a:p>
          <a:p>
            <a:pPr marL="0" indent="0">
              <a:spcBef>
                <a:spcPct val="30000"/>
              </a:spcBef>
              <a:buNone/>
            </a:pPr>
            <a:endParaRPr lang="en-CA" sz="2000" dirty="0">
              <a:solidFill>
                <a:prstClr val="black"/>
              </a:solidFill>
              <a:latin typeface="Helvetica" pitchFamily="34" charset="0"/>
              <a:cs typeface="Helvetica" panose="020B0604020202030204" pitchFamily="34" charset="0"/>
            </a:endParaRPr>
          </a:p>
          <a:p>
            <a:pPr marL="0" indent="0">
              <a:spcBef>
                <a:spcPct val="30000"/>
              </a:spcBef>
              <a:buNone/>
            </a:pPr>
            <a:endParaRPr lang="en-CA" sz="2000" dirty="0">
              <a:solidFill>
                <a:prstClr val="black"/>
              </a:solidFill>
              <a:latin typeface="Helvetica" pitchFamily="34" charset="0"/>
              <a:cs typeface="Helvetica" panose="020B0604020202030204" pitchFamily="34" charset="0"/>
            </a:endParaRPr>
          </a:p>
          <a:p>
            <a:pPr marL="0" indent="0">
              <a:spcBef>
                <a:spcPct val="30000"/>
              </a:spcBef>
              <a:buNone/>
            </a:pPr>
            <a:r>
              <a:rPr lang="en-CA" sz="1200" dirty="0">
                <a:solidFill>
                  <a:prstClr val="black"/>
                </a:solidFill>
                <a:latin typeface="Helvetica" pitchFamily="34" charset="0"/>
                <a:cs typeface="Helvetica" panose="020B0604020202030204" pitchFamily="34" charset="0"/>
              </a:rPr>
              <a:t>National network of experts in public and municipal infrastructure:</a:t>
            </a:r>
          </a:p>
          <a:p>
            <a:pPr marL="0" indent="0">
              <a:spcBef>
                <a:spcPct val="30000"/>
              </a:spcBef>
              <a:buNone/>
            </a:pPr>
            <a:r>
              <a:rPr lang="en-CA" sz="1200" dirty="0">
                <a:solidFill>
                  <a:prstClr val="black"/>
                </a:solidFill>
                <a:latin typeface="Helvetica" pitchFamily="34" charset="0"/>
                <a:cs typeface="Helvetica" panose="020B0604020202030204" pitchFamily="34" charset="0"/>
              </a:rPr>
              <a:t>Publisher of over 50 “Best Practice” documents</a:t>
            </a:r>
          </a:p>
        </p:txBody>
      </p:sp>
      <p:pic>
        <p:nvPicPr>
          <p:cNvPr id="6" name="Picture 6" descr="InfraGuide 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35" y="2540093"/>
            <a:ext cx="3157869" cy="411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63CC62-0A48-49D3-BF30-838B379CE18E}"/>
              </a:ext>
            </a:extLst>
          </p:cNvPr>
          <p:cNvSpPr txBox="1"/>
          <p:nvPr/>
        </p:nvSpPr>
        <p:spPr>
          <a:xfrm>
            <a:off x="580987" y="1818176"/>
            <a:ext cx="8084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National Guide to Sustainable Municipal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383385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6" t="3833" r="12829" b="9509"/>
          <a:stretch/>
        </p:blipFill>
        <p:spPr>
          <a:xfrm>
            <a:off x="-110359" y="0"/>
            <a:ext cx="9254359" cy="6858000"/>
          </a:xfrm>
          <a:prstGeom prst="rect">
            <a:avLst/>
          </a:prstGeom>
        </p:spPr>
      </p:pic>
      <p:sp>
        <p:nvSpPr>
          <p:cNvPr id="14337" name="Rectangle 2"/>
          <p:cNvSpPr>
            <a:spLocks noGrp="1"/>
          </p:cNvSpPr>
          <p:nvPr>
            <p:ph type="title"/>
          </p:nvPr>
        </p:nvSpPr>
        <p:spPr>
          <a:xfrm>
            <a:off x="457200" y="460049"/>
            <a:ext cx="8229600" cy="11430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Helvetica" panose="020B0604020202030204" pitchFamily="34" charset="0"/>
                <a:ea typeface="ＭＳ Ｐゴシック"/>
                <a:cs typeface="ＭＳ Ｐゴシック"/>
              </a:rPr>
              <a:t>Our mutual goals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839033908"/>
              </p:ext>
            </p:extLst>
          </p:nvPr>
        </p:nvGraphicFramePr>
        <p:xfrm>
          <a:off x="1587064" y="190299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078956120"/>
              </p:ext>
            </p:extLst>
          </p:nvPr>
        </p:nvGraphicFramePr>
        <p:xfrm>
          <a:off x="3369748" y="2567402"/>
          <a:ext cx="2530643" cy="1687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80365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38474" y="243556"/>
            <a:ext cx="9220957" cy="1371600"/>
          </a:xfrm>
          <a:prstGeom prst="rect">
            <a:avLst/>
          </a:prstGeom>
          <a:solidFill>
            <a:srgbClr val="BF31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Neue Condensed" pitchFamily="34" charset="0"/>
            </a:endParaRPr>
          </a:p>
        </p:txBody>
      </p:sp>
      <p:sp>
        <p:nvSpPr>
          <p:cNvPr id="16385" name="Rectangle 2"/>
          <p:cNvSpPr>
            <a:spLocks noGrp="1"/>
          </p:cNvSpPr>
          <p:nvPr>
            <p:ph type="title"/>
          </p:nvPr>
        </p:nvSpPr>
        <p:spPr>
          <a:xfrm>
            <a:off x="105102" y="243555"/>
            <a:ext cx="8849711" cy="13716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Helvetica" panose="020B0604020202030204" pitchFamily="34" charset="0"/>
                <a:ea typeface="ＭＳ Ｐゴシック"/>
                <a:cs typeface="ＭＳ Ｐゴシック"/>
              </a:rPr>
              <a:t>Total life-cycle costs</a:t>
            </a:r>
          </a:p>
        </p:txBody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>
          <a:xfrm>
            <a:off x="2068083" y="1700613"/>
            <a:ext cx="5426580" cy="4069440"/>
          </a:xfrm>
        </p:spPr>
        <p:txBody>
          <a:bodyPr/>
          <a:lstStyle/>
          <a:p>
            <a:pPr marL="0" indent="0" defTabSz="914377">
              <a:lnSpc>
                <a:spcPct val="90000"/>
              </a:lnSpc>
              <a:buNone/>
            </a:pPr>
            <a:endParaRPr lang="en-US" sz="2400" dirty="0">
              <a:latin typeface="Helvetica" pitchFamily="34" charset="0"/>
              <a:ea typeface="ＭＳ Ｐゴシック"/>
              <a:cs typeface="ＭＳ Ｐゴシック"/>
            </a:endParaRPr>
          </a:p>
          <a:p>
            <a:pPr marL="609585" indent="-609585" defTabSz="914377">
              <a:lnSpc>
                <a:spcPct val="90000"/>
              </a:lnSpc>
            </a:pPr>
            <a:endParaRPr lang="en-US" sz="2800" dirty="0">
              <a:solidFill>
                <a:srgbClr val="000099"/>
              </a:solidFill>
              <a:ea typeface="ＭＳ Ｐゴシック"/>
              <a:cs typeface="ＭＳ Ｐゴシック"/>
            </a:endParaRPr>
          </a:p>
          <a:p>
            <a:pPr marL="609585" indent="-609585" defTabSz="914377">
              <a:lnSpc>
                <a:spcPct val="90000"/>
              </a:lnSpc>
              <a:buNone/>
            </a:pPr>
            <a:endParaRPr lang="en-US" sz="2800" dirty="0">
              <a:solidFill>
                <a:srgbClr val="000099"/>
              </a:solidFill>
              <a:ea typeface="ＭＳ Ｐゴシック"/>
              <a:cs typeface="ＭＳ Ｐゴシック"/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928384491"/>
              </p:ext>
            </p:extLst>
          </p:nvPr>
        </p:nvGraphicFramePr>
        <p:xfrm>
          <a:off x="1360967" y="1467303"/>
          <a:ext cx="6294476" cy="4561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566782" y="2858509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" panose="020B0604020202030204" pitchFamily="34" charset="0"/>
              </a:rPr>
              <a:t>(O&amp;M)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2606" y="5197673"/>
            <a:ext cx="4140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55557"/>
                </a:solidFill>
                <a:latin typeface="Helvetica" panose="020B0604020202030204" pitchFamily="34" charset="0"/>
              </a:rPr>
              <a:t>Engineering &amp; Architecture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49347" y="3514669"/>
            <a:ext cx="1914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" panose="020B0604020202030204" pitchFamily="34" charset="0"/>
              </a:rPr>
              <a:t>Construction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4213" y="2487654"/>
            <a:ext cx="4140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" panose="020B0604020202030204" pitchFamily="34" charset="0"/>
              </a:rPr>
              <a:t>Operations and Maintenance</a:t>
            </a:r>
          </a:p>
        </p:txBody>
      </p:sp>
    </p:spTree>
    <p:extLst>
      <p:ext uri="{BB962C8B-B14F-4D97-AF65-F5344CB8AC3E}">
        <p14:creationId xmlns:p14="http://schemas.microsoft.com/office/powerpoint/2010/main" val="324835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38474" y="243556"/>
            <a:ext cx="9220957" cy="1371600"/>
          </a:xfrm>
          <a:prstGeom prst="rect">
            <a:avLst/>
          </a:prstGeom>
          <a:solidFill>
            <a:srgbClr val="BF31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Neue Condensed" pitchFamily="34" charset="0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856305" y="243556"/>
            <a:ext cx="7781739" cy="1343616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Opportunities to add value</a:t>
            </a:r>
            <a:endParaRPr lang="en-US" sz="3600" dirty="0">
              <a:solidFill>
                <a:schemeClr val="bg1"/>
              </a:solidFill>
              <a:latin typeface="Tahoma" pitchFamily="34" charset="0"/>
            </a:endParaRPr>
          </a:p>
        </p:txBody>
      </p:sp>
      <p:graphicFrame>
        <p:nvGraphicFramePr>
          <p:cNvPr id="717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4731104"/>
              </p:ext>
            </p:extLst>
          </p:nvPr>
        </p:nvGraphicFramePr>
        <p:xfrm>
          <a:off x="1356489" y="2092425"/>
          <a:ext cx="6670675" cy="414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8" name="Chart" r:id="rId4" imgW="7619910" imgH="3581280" progId="MSGraph.Chart.8">
                  <p:embed followColorScheme="full"/>
                </p:oleObj>
              </mc:Choice>
              <mc:Fallback>
                <p:oleObj name="Chart" r:id="rId4" imgW="7619910" imgH="358128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6489" y="2092425"/>
                        <a:ext cx="6670675" cy="414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4526756" y="5568951"/>
            <a:ext cx="1004888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CA" sz="2000" noProof="1">
                <a:latin typeface="Helvetica" panose="020B0604020202030204" pitchFamily="34" charset="0"/>
              </a:rPr>
              <a:t>Time</a:t>
            </a:r>
          </a:p>
        </p:txBody>
      </p:sp>
      <p:sp>
        <p:nvSpPr>
          <p:cNvPr id="7173" name="Text Box 6"/>
          <p:cNvSpPr txBox="1">
            <a:spLocks noChangeArrowheads="1"/>
          </p:cNvSpPr>
          <p:nvPr/>
        </p:nvSpPr>
        <p:spPr bwMode="auto">
          <a:xfrm rot="16206193">
            <a:off x="249346" y="3649949"/>
            <a:ext cx="2663825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CA" sz="2000" noProof="1">
                <a:latin typeface="Helvetica" panose="020B0604020202030204" pitchFamily="34" charset="0"/>
              </a:rPr>
              <a:t>Level of </a:t>
            </a:r>
            <a:r>
              <a:rPr lang="en-US" sz="2000" dirty="0">
                <a:latin typeface="Helvetica" panose="020B0604020202030204" pitchFamily="34" charset="0"/>
              </a:rPr>
              <a:t>I</a:t>
            </a:r>
            <a:r>
              <a:rPr lang="en-US" sz="2000" noProof="1">
                <a:latin typeface="Helvetica" panose="020B0604020202030204" pitchFamily="34" charset="0"/>
              </a:rPr>
              <a:t>nfluence</a:t>
            </a:r>
          </a:p>
        </p:txBody>
      </p:sp>
      <p:sp>
        <p:nvSpPr>
          <p:cNvPr id="7174" name="Freeform 8"/>
          <p:cNvSpPr>
            <a:spLocks/>
          </p:cNvSpPr>
          <p:nvPr/>
        </p:nvSpPr>
        <p:spPr bwMode="auto">
          <a:xfrm>
            <a:off x="2109714" y="2309995"/>
            <a:ext cx="5483225" cy="2989263"/>
          </a:xfrm>
          <a:custGeom>
            <a:avLst/>
            <a:gdLst>
              <a:gd name="T0" fmla="*/ 0 w 4188"/>
              <a:gd name="T1" fmla="*/ 2147483647 h 2748"/>
              <a:gd name="T2" fmla="*/ 2147483647 w 4188"/>
              <a:gd name="T3" fmla="*/ 2147483647 h 2748"/>
              <a:gd name="T4" fmla="*/ 2147483647 w 4188"/>
              <a:gd name="T5" fmla="*/ 2147483647 h 2748"/>
              <a:gd name="T6" fmla="*/ 2147483647 w 4188"/>
              <a:gd name="T7" fmla="*/ 2147483647 h 2748"/>
              <a:gd name="T8" fmla="*/ 2147483647 w 4188"/>
              <a:gd name="T9" fmla="*/ 2147483647 h 27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88" h="2748">
                <a:moveTo>
                  <a:pt x="0" y="74"/>
                </a:moveTo>
                <a:cubicBezTo>
                  <a:pt x="110" y="120"/>
                  <a:pt x="428" y="0"/>
                  <a:pt x="660" y="350"/>
                </a:cubicBezTo>
                <a:cubicBezTo>
                  <a:pt x="892" y="700"/>
                  <a:pt x="1030" y="1790"/>
                  <a:pt x="1392" y="2174"/>
                </a:cubicBezTo>
                <a:cubicBezTo>
                  <a:pt x="1754" y="2558"/>
                  <a:pt x="2366" y="2560"/>
                  <a:pt x="2832" y="2654"/>
                </a:cubicBezTo>
                <a:cubicBezTo>
                  <a:pt x="3298" y="2748"/>
                  <a:pt x="3906" y="2721"/>
                  <a:pt x="4188" y="273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7175" name="Freeform 9"/>
          <p:cNvSpPr>
            <a:spLocks/>
          </p:cNvSpPr>
          <p:nvPr/>
        </p:nvSpPr>
        <p:spPr bwMode="auto">
          <a:xfrm>
            <a:off x="3626257" y="2407437"/>
            <a:ext cx="44451" cy="2909888"/>
          </a:xfrm>
          <a:custGeom>
            <a:avLst/>
            <a:gdLst>
              <a:gd name="T0" fmla="*/ 2147483647 w 28"/>
              <a:gd name="T1" fmla="*/ 2147483647 h 1833"/>
              <a:gd name="T2" fmla="*/ 0 w 28"/>
              <a:gd name="T3" fmla="*/ 0 h 1833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8" h="1833">
                <a:moveTo>
                  <a:pt x="28" y="1833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BF311A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7176" name="Text Box 11"/>
          <p:cNvSpPr txBox="1">
            <a:spLocks noChangeArrowheads="1"/>
          </p:cNvSpPr>
          <p:nvPr/>
        </p:nvSpPr>
        <p:spPr bwMode="auto">
          <a:xfrm>
            <a:off x="3858341" y="3976861"/>
            <a:ext cx="1695451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CA" sz="1800" noProof="1">
                <a:latin typeface="Helvetica" panose="020B0604020202030204" pitchFamily="34" charset="0"/>
              </a:rPr>
              <a:t>Construct</a:t>
            </a:r>
            <a:r>
              <a:rPr lang="en-US" sz="1800" dirty="0">
                <a:latin typeface="Helvetica" panose="020B0604020202030204" pitchFamily="34" charset="0"/>
              </a:rPr>
              <a:t>ion</a:t>
            </a:r>
            <a:endParaRPr lang="en-US" sz="1800" noProof="1">
              <a:latin typeface="Helvetica" panose="020B0604020202030204" pitchFamily="34" charset="0"/>
            </a:endParaRPr>
          </a:p>
        </p:txBody>
      </p:sp>
      <p:sp>
        <p:nvSpPr>
          <p:cNvPr id="7177" name="Text Box 12"/>
          <p:cNvSpPr txBox="1">
            <a:spLocks noChangeArrowheads="1"/>
          </p:cNvSpPr>
          <p:nvPr/>
        </p:nvSpPr>
        <p:spPr bwMode="auto">
          <a:xfrm>
            <a:off x="2024775" y="3960106"/>
            <a:ext cx="1524000" cy="312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z="1800" dirty="0">
                <a:latin typeface="Helvetica" panose="020B0604020202030204" pitchFamily="34" charset="0"/>
              </a:rPr>
              <a:t>Design</a:t>
            </a:r>
            <a:endParaRPr lang="en-US" sz="1800" noProof="1">
              <a:latin typeface="Helvetica" panose="020B0604020202030204" pitchFamily="34" charset="0"/>
            </a:endParaRPr>
          </a:p>
        </p:txBody>
      </p:sp>
      <p:sp>
        <p:nvSpPr>
          <p:cNvPr id="7178" name="Text Box 13"/>
          <p:cNvSpPr txBox="1">
            <a:spLocks noChangeArrowheads="1"/>
          </p:cNvSpPr>
          <p:nvPr/>
        </p:nvSpPr>
        <p:spPr bwMode="auto">
          <a:xfrm>
            <a:off x="5931655" y="3789709"/>
            <a:ext cx="1828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ts val="600"/>
              </a:spcBef>
            </a:pPr>
            <a:r>
              <a:rPr lang="en-CA" sz="1800" noProof="1">
                <a:latin typeface="Helvetica" panose="020B0604020202030204" pitchFamily="34" charset="0"/>
              </a:rPr>
              <a:t>O</a:t>
            </a:r>
            <a:r>
              <a:rPr lang="en-US" sz="1800" dirty="0" err="1">
                <a:latin typeface="Helvetica" panose="020B0604020202030204" pitchFamily="34" charset="0"/>
              </a:rPr>
              <a:t>perations</a:t>
            </a:r>
            <a:r>
              <a:rPr lang="en-US" sz="1800" dirty="0">
                <a:latin typeface="Helvetica" panose="020B0604020202030204" pitchFamily="34" charset="0"/>
              </a:rPr>
              <a:t> </a:t>
            </a:r>
            <a:r>
              <a:rPr lang="en-US" sz="1800" noProof="1">
                <a:latin typeface="Helvetica" panose="020B0604020202030204" pitchFamily="34" charset="0"/>
              </a:rPr>
              <a:t>&amp;</a:t>
            </a:r>
            <a:r>
              <a:rPr lang="en-US" sz="1800" dirty="0">
                <a:latin typeface="Helvetica" panose="020B0604020202030204" pitchFamily="34" charset="0"/>
              </a:rPr>
              <a:t> </a:t>
            </a:r>
            <a:r>
              <a:rPr lang="en-US" sz="1800" noProof="1">
                <a:latin typeface="Helvetica" panose="020B0604020202030204" pitchFamily="34" charset="0"/>
              </a:rPr>
              <a:t>M</a:t>
            </a:r>
            <a:r>
              <a:rPr lang="en-US" sz="1800" dirty="0" err="1">
                <a:latin typeface="Helvetica" panose="020B0604020202030204" pitchFamily="34" charset="0"/>
              </a:rPr>
              <a:t>aintenance</a:t>
            </a:r>
            <a:endParaRPr lang="en-US" sz="1800" noProof="1">
              <a:latin typeface="Helvetica" panose="020B0604020202030204" pitchFamily="34" charset="0"/>
            </a:endParaRPr>
          </a:p>
        </p:txBody>
      </p:sp>
      <p:sp>
        <p:nvSpPr>
          <p:cNvPr id="7181" name="Line 16"/>
          <p:cNvSpPr>
            <a:spLocks noChangeShapeType="1"/>
          </p:cNvSpPr>
          <p:nvPr/>
        </p:nvSpPr>
        <p:spPr bwMode="auto">
          <a:xfrm flipV="1">
            <a:off x="2024775" y="2332084"/>
            <a:ext cx="0" cy="303053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7182" name="Line 17"/>
          <p:cNvSpPr>
            <a:spLocks noChangeShapeType="1"/>
          </p:cNvSpPr>
          <p:nvPr/>
        </p:nvSpPr>
        <p:spPr bwMode="auto">
          <a:xfrm>
            <a:off x="2024775" y="5360187"/>
            <a:ext cx="56530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7184" name="Freeform 20"/>
          <p:cNvSpPr>
            <a:spLocks/>
          </p:cNvSpPr>
          <p:nvPr/>
        </p:nvSpPr>
        <p:spPr bwMode="auto">
          <a:xfrm>
            <a:off x="5695958" y="2412209"/>
            <a:ext cx="4763" cy="2905125"/>
          </a:xfrm>
          <a:custGeom>
            <a:avLst/>
            <a:gdLst>
              <a:gd name="T0" fmla="*/ 2147483647 w 3"/>
              <a:gd name="T1" fmla="*/ 2147483647 h 1830"/>
              <a:gd name="T2" fmla="*/ 0 w 3"/>
              <a:gd name="T3" fmla="*/ 0 h 183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" h="1830">
                <a:moveTo>
                  <a:pt x="3" y="183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BF311A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17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5" name="Object 3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56857486"/>
              </p:ext>
            </p:extLst>
          </p:nvPr>
        </p:nvGraphicFramePr>
        <p:xfrm>
          <a:off x="1579570" y="1545763"/>
          <a:ext cx="6746875" cy="419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9" name="Chart" r:id="rId4" imgW="7619974" imgH="3581529" progId="MSGraph.Chart.8">
                  <p:embed followColorScheme="full"/>
                </p:oleObj>
              </mc:Choice>
              <mc:Fallback>
                <p:oleObj name="Chart" r:id="rId4" imgW="7619974" imgH="3581529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9570" y="1545763"/>
                        <a:ext cx="6746875" cy="419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4343400" y="5494339"/>
            <a:ext cx="10048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CA" sz="2000" noProof="1">
                <a:latin typeface="Helvetica" panose="020B0604020202030204" pitchFamily="34" charset="0"/>
                <a:ea typeface="ＭＳ Ｐゴシック" pitchFamily="-107" charset="-128"/>
              </a:rPr>
              <a:t>Time</a:t>
            </a:r>
          </a:p>
        </p:txBody>
      </p:sp>
      <p:sp>
        <p:nvSpPr>
          <p:cNvPr id="8197" name="Text Box 6"/>
          <p:cNvSpPr txBox="1">
            <a:spLocks noChangeArrowheads="1"/>
          </p:cNvSpPr>
          <p:nvPr/>
        </p:nvSpPr>
        <p:spPr bwMode="auto">
          <a:xfrm rot="16206193">
            <a:off x="95258" y="3338241"/>
            <a:ext cx="29686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CA" sz="2000" dirty="0">
                <a:latin typeface="Helvetica" panose="020B0604020202030204" pitchFamily="34" charset="0"/>
                <a:ea typeface="ＭＳ Ｐゴシック" pitchFamily="-107" charset="-128"/>
              </a:rPr>
              <a:t>Cost of Making Changes</a:t>
            </a:r>
            <a:endParaRPr lang="en-CA" sz="2000" noProof="1">
              <a:latin typeface="Helvetica" panose="020B0604020202030204" pitchFamily="34" charset="0"/>
              <a:ea typeface="ＭＳ Ｐゴシック" pitchFamily="-107" charset="-128"/>
            </a:endParaRPr>
          </a:p>
        </p:txBody>
      </p:sp>
      <p:sp>
        <p:nvSpPr>
          <p:cNvPr id="8199" name="Text Box 11"/>
          <p:cNvSpPr txBox="1">
            <a:spLocks noChangeArrowheads="1"/>
          </p:cNvSpPr>
          <p:nvPr/>
        </p:nvSpPr>
        <p:spPr bwMode="auto">
          <a:xfrm>
            <a:off x="3886205" y="4191009"/>
            <a:ext cx="1695451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CA" sz="1800" noProof="1">
                <a:latin typeface="Helvetica" panose="020B0604020202030204" pitchFamily="34" charset="0"/>
                <a:ea typeface="ＭＳ Ｐゴシック" pitchFamily="-107" charset="-128"/>
              </a:rPr>
              <a:t>Construct</a:t>
            </a:r>
            <a:r>
              <a:rPr lang="en-US" sz="1800" dirty="0">
                <a:latin typeface="Helvetica" panose="020B0604020202030204" pitchFamily="34" charset="0"/>
                <a:ea typeface="ＭＳ Ｐゴシック" pitchFamily="-107" charset="-128"/>
              </a:rPr>
              <a:t>ion</a:t>
            </a:r>
            <a:endParaRPr lang="en-US" sz="1800" noProof="1">
              <a:latin typeface="Helvetica" panose="020B0604020202030204" pitchFamily="34" charset="0"/>
              <a:ea typeface="ＭＳ Ｐゴシック" pitchFamily="-107" charset="-128"/>
            </a:endParaRPr>
          </a:p>
        </p:txBody>
      </p:sp>
      <p:sp>
        <p:nvSpPr>
          <p:cNvPr id="8200" name="Text Box 12"/>
          <p:cNvSpPr txBox="1">
            <a:spLocks noChangeArrowheads="1"/>
          </p:cNvSpPr>
          <p:nvPr/>
        </p:nvSpPr>
        <p:spPr bwMode="auto">
          <a:xfrm>
            <a:off x="2057400" y="4191005"/>
            <a:ext cx="1600200" cy="31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z="1800" dirty="0">
                <a:latin typeface="Helvetica" panose="020B0604020202030204" pitchFamily="34" charset="0"/>
                <a:ea typeface="ＭＳ Ｐゴシック" pitchFamily="-107" charset="-128"/>
              </a:rPr>
              <a:t>Design</a:t>
            </a:r>
            <a:endParaRPr lang="en-US" sz="1800" noProof="1">
              <a:latin typeface="Helvetica" panose="020B0604020202030204" pitchFamily="34" charset="0"/>
              <a:ea typeface="ＭＳ Ｐゴシック" pitchFamily="-107" charset="-128"/>
            </a:endParaRPr>
          </a:p>
        </p:txBody>
      </p:sp>
      <p:sp>
        <p:nvSpPr>
          <p:cNvPr id="8201" name="Text Box 13"/>
          <p:cNvSpPr txBox="1">
            <a:spLocks noChangeArrowheads="1"/>
          </p:cNvSpPr>
          <p:nvPr/>
        </p:nvSpPr>
        <p:spPr bwMode="auto">
          <a:xfrm>
            <a:off x="5486400" y="4038600"/>
            <a:ext cx="1828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ts val="600"/>
              </a:spcBef>
            </a:pPr>
            <a:r>
              <a:rPr lang="en-CA" sz="1800" noProof="1">
                <a:latin typeface="Helvetica" panose="020B0604020202030204" pitchFamily="34" charset="0"/>
                <a:ea typeface="ＭＳ Ｐゴシック" pitchFamily="-107" charset="-128"/>
              </a:rPr>
              <a:t>O</a:t>
            </a:r>
            <a:r>
              <a:rPr lang="en-US" sz="1800" dirty="0" err="1">
                <a:latin typeface="Helvetica" panose="020B0604020202030204" pitchFamily="34" charset="0"/>
                <a:ea typeface="ＭＳ Ｐゴシック" pitchFamily="-107" charset="-128"/>
              </a:rPr>
              <a:t>perations</a:t>
            </a:r>
            <a:r>
              <a:rPr lang="en-US" sz="1800" dirty="0">
                <a:latin typeface="Helvetica" panose="020B0604020202030204" pitchFamily="34" charset="0"/>
                <a:ea typeface="ＭＳ Ｐゴシック" pitchFamily="-107" charset="-128"/>
              </a:rPr>
              <a:t> </a:t>
            </a:r>
            <a:r>
              <a:rPr lang="en-US" sz="1800" noProof="1">
                <a:latin typeface="Helvetica" panose="020B0604020202030204" pitchFamily="34" charset="0"/>
                <a:ea typeface="ＭＳ Ｐゴシック" pitchFamily="-107" charset="-128"/>
              </a:rPr>
              <a:t>&amp;</a:t>
            </a:r>
            <a:r>
              <a:rPr lang="en-US" sz="1800" dirty="0">
                <a:latin typeface="Helvetica" panose="020B0604020202030204" pitchFamily="34" charset="0"/>
                <a:ea typeface="ＭＳ Ｐゴシック" pitchFamily="-107" charset="-128"/>
              </a:rPr>
              <a:t> </a:t>
            </a:r>
            <a:r>
              <a:rPr lang="en-US" sz="1800" noProof="1">
                <a:latin typeface="Helvetica" panose="020B0604020202030204" pitchFamily="34" charset="0"/>
                <a:ea typeface="ＭＳ Ｐゴシック" pitchFamily="-107" charset="-128"/>
              </a:rPr>
              <a:t>M</a:t>
            </a:r>
            <a:r>
              <a:rPr lang="en-US" sz="1800" dirty="0" err="1">
                <a:latin typeface="Helvetica" panose="020B0604020202030204" pitchFamily="34" charset="0"/>
                <a:ea typeface="ＭＳ Ｐゴシック" pitchFamily="-107" charset="-128"/>
              </a:rPr>
              <a:t>aintenance</a:t>
            </a:r>
            <a:endParaRPr lang="en-US" sz="1800" noProof="1">
              <a:latin typeface="Helvetica" panose="020B0604020202030204" pitchFamily="34" charset="0"/>
              <a:ea typeface="ＭＳ Ｐゴシック" pitchFamily="-107" charset="-128"/>
            </a:endParaRPr>
          </a:p>
        </p:txBody>
      </p:sp>
      <p:sp>
        <p:nvSpPr>
          <p:cNvPr id="8202" name="Line 16"/>
          <p:cNvSpPr>
            <a:spLocks noChangeShapeType="1"/>
          </p:cNvSpPr>
          <p:nvPr/>
        </p:nvSpPr>
        <p:spPr bwMode="auto">
          <a:xfrm flipV="1">
            <a:off x="2068513" y="2173478"/>
            <a:ext cx="0" cy="303053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8203" name="Line 17"/>
          <p:cNvSpPr>
            <a:spLocks noChangeShapeType="1"/>
          </p:cNvSpPr>
          <p:nvPr/>
        </p:nvSpPr>
        <p:spPr bwMode="auto">
          <a:xfrm>
            <a:off x="2068513" y="5204012"/>
            <a:ext cx="56530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8204" name="Freeform 20"/>
          <p:cNvSpPr>
            <a:spLocks/>
          </p:cNvSpPr>
          <p:nvPr/>
        </p:nvSpPr>
        <p:spPr bwMode="auto">
          <a:xfrm>
            <a:off x="5643572" y="2234415"/>
            <a:ext cx="4763" cy="2905125"/>
          </a:xfrm>
          <a:custGeom>
            <a:avLst/>
            <a:gdLst>
              <a:gd name="T0" fmla="*/ 2147483647 w 3"/>
              <a:gd name="T1" fmla="*/ 2147483647 h 1830"/>
              <a:gd name="T2" fmla="*/ 0 w 3"/>
              <a:gd name="T3" fmla="*/ 0 h 1830"/>
              <a:gd name="T4" fmla="*/ 0 60000 65536"/>
              <a:gd name="T5" fmla="*/ 0 60000 65536"/>
              <a:gd name="T6" fmla="*/ 0 w 3"/>
              <a:gd name="T7" fmla="*/ 0 h 1830"/>
              <a:gd name="T8" fmla="*/ 3 w 3"/>
              <a:gd name="T9" fmla="*/ 1830 h 18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1830">
                <a:moveTo>
                  <a:pt x="3" y="183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BF311A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2131275" y="2355623"/>
            <a:ext cx="5616575" cy="2825751"/>
          </a:xfrm>
          <a:custGeom>
            <a:avLst/>
            <a:gdLst>
              <a:gd name="T0" fmla="*/ 0 w 5617436"/>
              <a:gd name="T1" fmla="*/ 2824385 h 2824385"/>
              <a:gd name="T2" fmla="*/ 1264778 w 5617436"/>
              <a:gd name="T3" fmla="*/ 2439825 h 2824385"/>
              <a:gd name="T4" fmla="*/ 2597922 w 5617436"/>
              <a:gd name="T5" fmla="*/ 730665 h 2824385"/>
              <a:gd name="T6" fmla="*/ 5136020 w 5617436"/>
              <a:gd name="T7" fmla="*/ 115368 h 2824385"/>
              <a:gd name="T8" fmla="*/ 5486400 w 5617436"/>
              <a:gd name="T9" fmla="*/ 38456 h 28243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17436" h="2824385">
                <a:moveTo>
                  <a:pt x="0" y="2824385"/>
                </a:moveTo>
                <a:cubicBezTo>
                  <a:pt x="415895" y="2806581"/>
                  <a:pt x="831791" y="2788777"/>
                  <a:pt x="1264778" y="2439824"/>
                </a:cubicBezTo>
                <a:cubicBezTo>
                  <a:pt x="1697765" y="2090871"/>
                  <a:pt x="1952715" y="1118074"/>
                  <a:pt x="2597922" y="730665"/>
                </a:cubicBezTo>
                <a:cubicBezTo>
                  <a:pt x="3243129" y="343256"/>
                  <a:pt x="4654610" y="230736"/>
                  <a:pt x="5136023" y="115368"/>
                </a:cubicBezTo>
                <a:cubicBezTo>
                  <a:pt x="5617436" y="0"/>
                  <a:pt x="5551918" y="19228"/>
                  <a:pt x="5486400" y="38456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CA">
              <a:ea typeface="ＭＳ Ｐゴシック" pitchFamily="-107" charset="-128"/>
            </a:endParaRPr>
          </a:p>
        </p:txBody>
      </p:sp>
      <p:sp>
        <p:nvSpPr>
          <p:cNvPr id="8206" name="Text Box 11"/>
          <p:cNvSpPr txBox="1">
            <a:spLocks noChangeArrowheads="1"/>
          </p:cNvSpPr>
          <p:nvPr/>
        </p:nvSpPr>
        <p:spPr bwMode="auto">
          <a:xfrm>
            <a:off x="7162805" y="2590809"/>
            <a:ext cx="1695451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ts val="600"/>
              </a:spcBef>
            </a:pPr>
            <a:endParaRPr lang="en-CA" sz="1800" noProof="1">
              <a:solidFill>
                <a:srgbClr val="074B88"/>
              </a:solidFill>
              <a:latin typeface="Trebuchet MS" pitchFamily="34" charset="0"/>
              <a:ea typeface="ＭＳ Ｐゴシック" pitchFamily="-107" charset="-128"/>
            </a:endParaRPr>
          </a:p>
        </p:txBody>
      </p:sp>
      <p:sp>
        <p:nvSpPr>
          <p:cNvPr id="18" name="Freeform 20"/>
          <p:cNvSpPr>
            <a:spLocks/>
          </p:cNvSpPr>
          <p:nvPr/>
        </p:nvSpPr>
        <p:spPr bwMode="auto">
          <a:xfrm>
            <a:off x="3652846" y="2315937"/>
            <a:ext cx="4763" cy="2905125"/>
          </a:xfrm>
          <a:custGeom>
            <a:avLst/>
            <a:gdLst>
              <a:gd name="T0" fmla="*/ 2147483647 w 3"/>
              <a:gd name="T1" fmla="*/ 2147483647 h 1830"/>
              <a:gd name="T2" fmla="*/ 0 w 3"/>
              <a:gd name="T3" fmla="*/ 0 h 1830"/>
              <a:gd name="T4" fmla="*/ 0 60000 65536"/>
              <a:gd name="T5" fmla="*/ 0 60000 65536"/>
              <a:gd name="T6" fmla="*/ 0 w 3"/>
              <a:gd name="T7" fmla="*/ 0 h 1830"/>
              <a:gd name="T8" fmla="*/ 3 w 3"/>
              <a:gd name="T9" fmla="*/ 1830 h 18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1830">
                <a:moveTo>
                  <a:pt x="3" y="183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BF311A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4" name="Rectangle 23"/>
          <p:cNvSpPr/>
          <p:nvPr/>
        </p:nvSpPr>
        <p:spPr>
          <a:xfrm>
            <a:off x="-38474" y="243556"/>
            <a:ext cx="9220957" cy="1371600"/>
          </a:xfrm>
          <a:prstGeom prst="rect">
            <a:avLst/>
          </a:prstGeom>
          <a:solidFill>
            <a:srgbClr val="BF31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Neue Condensed" pitchFamily="34" charset="0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856305" y="243556"/>
            <a:ext cx="7781739" cy="1343616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/>
            <a:r>
              <a:rPr lang="en-US" sz="36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ＭＳ Ｐゴシック"/>
              </a:rPr>
              <a:t>Opportunities to add value</a:t>
            </a:r>
            <a:endParaRPr lang="en-US" sz="3600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02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CEC PPT for dav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ACEC PPT for dave.pot</Template>
  <TotalTime>1527</TotalTime>
  <Words>1638</Words>
  <Application>Microsoft Office PowerPoint</Application>
  <PresentationFormat>On-screen Show (4:3)</PresentationFormat>
  <Paragraphs>277</Paragraphs>
  <Slides>27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Calibri</vt:lpstr>
      <vt:lpstr>Helvetica</vt:lpstr>
      <vt:lpstr>HelveticaNeue Condensed</vt:lpstr>
      <vt:lpstr>Tahoma</vt:lpstr>
      <vt:lpstr>Trebuchet MS</vt:lpstr>
      <vt:lpstr>Wingdings</vt:lpstr>
      <vt:lpstr>ACEC PPT for dave</vt:lpstr>
      <vt:lpstr>Chart</vt:lpstr>
      <vt:lpstr>Worksheet</vt:lpstr>
      <vt:lpstr>The Best Practice: Selecting a Professional Consultant</vt:lpstr>
      <vt:lpstr>PowerPoint Presentation</vt:lpstr>
      <vt:lpstr>PowerPoint Presentation</vt:lpstr>
      <vt:lpstr>Our recommendation</vt:lpstr>
      <vt:lpstr>Selecting a Professional Consultant</vt:lpstr>
      <vt:lpstr>Our mutual goals</vt:lpstr>
      <vt:lpstr>Total life-cycle costs</vt:lpstr>
      <vt:lpstr>Opportunities to add value</vt:lpstr>
      <vt:lpstr>PowerPoint Presentation</vt:lpstr>
      <vt:lpstr>Procurement is the key</vt:lpstr>
      <vt:lpstr>PowerPoint Presentation</vt:lpstr>
      <vt:lpstr>A good procurement system…</vt:lpstr>
      <vt:lpstr>PowerPoint Presentation</vt:lpstr>
      <vt:lpstr>But what if fees are only  part of the evaluation?</vt:lpstr>
      <vt:lpstr>Actual distribution of scores</vt:lpstr>
      <vt:lpstr>How does the Best Practice work?</vt:lpstr>
      <vt:lpstr>PowerPoint Presentation</vt:lpstr>
      <vt:lpstr>Who uses this approach?</vt:lpstr>
      <vt:lpstr>An Analysis of Issues  Pertaining to QBS</vt:lpstr>
      <vt:lpstr>An Analysis and Comparison of Maryland and Florida Systems</vt:lpstr>
      <vt:lpstr>QBS for the Procurement of Professional A/E Services </vt:lpstr>
      <vt:lpstr>Canadian Example: City of London</vt:lpstr>
      <vt:lpstr>Canadian Example: City of London</vt:lpstr>
      <vt:lpstr>PowerPoint Presentation</vt:lpstr>
      <vt:lpstr>PowerPoint Presentation</vt:lpstr>
      <vt:lpstr>PowerPoint Presentation</vt:lpstr>
      <vt:lpstr>PowerPoint Presentation</vt:lpstr>
    </vt:vector>
  </TitlesOfParts>
  <Company>Parable Communications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 Goes Here</dc:title>
  <dc:creator>Mary Laurenzio</dc:creator>
  <cp:lastModifiedBy>John Gamble</cp:lastModifiedBy>
  <cp:revision>165</cp:revision>
  <cp:lastPrinted>2018-03-27T18:10:06Z</cp:lastPrinted>
  <dcterms:created xsi:type="dcterms:W3CDTF">2010-06-08T19:53:53Z</dcterms:created>
  <dcterms:modified xsi:type="dcterms:W3CDTF">2020-02-14T17:51:57Z</dcterms:modified>
</cp:coreProperties>
</file>